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97" d="100"/>
          <a:sy n="97" d="100"/>
        </p:scale>
        <p:origin x="2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D470-9981-46DC-A09A-412E8E35E0FA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E23B-5D25-47AD-AB23-2DC0547F9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60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D470-9981-46DC-A09A-412E8E35E0FA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E23B-5D25-47AD-AB23-2DC0547F9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0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D470-9981-46DC-A09A-412E8E35E0FA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E23B-5D25-47AD-AB23-2DC0547F9F9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'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'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8412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D470-9981-46DC-A09A-412E8E35E0FA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E23B-5D25-47AD-AB23-2DC0547F9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21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D470-9981-46DC-A09A-412E8E35E0FA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E23B-5D25-47AD-AB23-2DC0547F9F9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'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'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292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D470-9981-46DC-A09A-412E8E35E0FA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E23B-5D25-47AD-AB23-2DC0547F9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02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D470-9981-46DC-A09A-412E8E35E0FA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E23B-5D25-47AD-AB23-2DC0547F9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54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D470-9981-46DC-A09A-412E8E35E0FA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E23B-5D25-47AD-AB23-2DC0547F9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3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D470-9981-46DC-A09A-412E8E35E0FA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E23B-5D25-47AD-AB23-2DC0547F9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04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D470-9981-46DC-A09A-412E8E35E0FA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E23B-5D25-47AD-AB23-2DC0547F9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32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D470-9981-46DC-A09A-412E8E35E0FA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E23B-5D25-47AD-AB23-2DC0547F9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8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D470-9981-46DC-A09A-412E8E35E0FA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E23B-5D25-47AD-AB23-2DC0547F9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1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D470-9981-46DC-A09A-412E8E35E0FA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E23B-5D25-47AD-AB23-2DC0547F9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9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D470-9981-46DC-A09A-412E8E35E0FA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E23B-5D25-47AD-AB23-2DC0547F9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20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D470-9981-46DC-A09A-412E8E35E0FA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E23B-5D25-47AD-AB23-2DC0547F9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6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E23B-5D25-47AD-AB23-2DC0547F9F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D470-9981-46DC-A09A-412E8E35E0FA}" type="datetimeFigureOut">
              <a:rPr lang="en-US" smtClean="0"/>
              <a:t>5/16/2016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7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ED470-9981-46DC-A09A-412E8E35E0FA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35EE23B-5D25-47AD-AB23-2DC0547F9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uttonst@pcsb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5421" y="1913677"/>
            <a:ext cx="9144000" cy="1151227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/>
              <a:t>R Workshop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6939" y="3390313"/>
            <a:ext cx="7180965" cy="2181148"/>
          </a:xfrm>
        </p:spPr>
        <p:txBody>
          <a:bodyPr>
            <a:noAutofit/>
          </a:bodyPr>
          <a:lstStyle/>
          <a:p>
            <a:pPr algn="ctr"/>
            <a:r>
              <a:rPr lang="en-US" sz="1600" dirty="0" smtClean="0"/>
              <a:t>An introduction to the statistical programming language, R and the integrated development environment, R Studio</a:t>
            </a:r>
          </a:p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endParaRPr lang="en-US" sz="1400" dirty="0"/>
          </a:p>
          <a:p>
            <a:pPr algn="ctr"/>
            <a:r>
              <a:rPr lang="en-US" sz="1400" i="1" dirty="0" smtClean="0"/>
              <a:t>2016 CFAC &amp; FOIL </a:t>
            </a:r>
            <a:r>
              <a:rPr lang="en-US" sz="1400" i="1" dirty="0" smtClean="0"/>
              <a:t>Conference</a:t>
            </a:r>
          </a:p>
          <a:p>
            <a:pPr algn="ctr"/>
            <a:endParaRPr lang="en-US" sz="1400" i="1" dirty="0"/>
          </a:p>
          <a:p>
            <a:pPr algn="ctr"/>
            <a:endParaRPr lang="en-US" sz="1400" i="1" dirty="0" smtClean="0"/>
          </a:p>
          <a:p>
            <a:pPr algn="ctr">
              <a:spcBef>
                <a:spcPts val="0"/>
              </a:spcBef>
            </a:pPr>
            <a:endParaRPr lang="en-US" sz="1400" i="1" dirty="0" smtClean="0"/>
          </a:p>
          <a:p>
            <a:pPr algn="ctr"/>
            <a:endParaRPr lang="en-US" sz="1400" i="1" dirty="0" smtClean="0"/>
          </a:p>
          <a:p>
            <a:pPr algn="ctr"/>
            <a:endParaRPr lang="en-US" sz="1400" i="1" dirty="0" smtClean="0"/>
          </a:p>
        </p:txBody>
      </p:sp>
      <p:pic>
        <p:nvPicPr>
          <p:cNvPr id="1026" name="Picture 2" descr="https://www.r-project.org/R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56" y="111894"/>
            <a:ext cx="190500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rstudio.com/wp-content/uploads/2014/06/RStudio-Bal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532" y="5354896"/>
            <a:ext cx="1365848" cy="1365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11860" y="5807216"/>
            <a:ext cx="3451122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100" i="1" dirty="0"/>
              <a:t>BY: Stephen Sutton</a:t>
            </a:r>
          </a:p>
          <a:p>
            <a:pPr algn="ctr">
              <a:spcBef>
                <a:spcPts val="0"/>
              </a:spcBef>
            </a:pPr>
            <a:r>
              <a:rPr lang="en-US" sz="1100" i="1" dirty="0"/>
              <a:t>Manager, Research</a:t>
            </a:r>
          </a:p>
          <a:p>
            <a:pPr algn="ctr">
              <a:spcBef>
                <a:spcPts val="0"/>
              </a:spcBef>
            </a:pPr>
            <a:r>
              <a:rPr lang="en-US" sz="1100" i="1" dirty="0"/>
              <a:t>Pinellas County Schools</a:t>
            </a:r>
          </a:p>
          <a:p>
            <a:pPr algn="ctr">
              <a:spcBef>
                <a:spcPts val="0"/>
              </a:spcBef>
            </a:pPr>
            <a:r>
              <a:rPr lang="en-US" sz="1100" i="1" dirty="0">
                <a:hlinkClick r:id="rId4"/>
              </a:rPr>
              <a:t>suttonst@pcsb.org</a:t>
            </a:r>
            <a:endParaRPr lang="en-US" sz="1100" i="1" dirty="0"/>
          </a:p>
          <a:p>
            <a:pPr algn="ctr">
              <a:spcBef>
                <a:spcPts val="0"/>
              </a:spcBef>
            </a:pPr>
            <a:r>
              <a:rPr lang="en-US" sz="1100" i="1" dirty="0"/>
              <a:t>(727) 588-6000 </a:t>
            </a:r>
            <a:r>
              <a:rPr lang="en-US" sz="1100" i="1" dirty="0" smtClean="0"/>
              <a:t>x: 1932</a:t>
            </a:r>
            <a:endParaRPr lang="en-US" sz="1100" i="1" dirty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02717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53736"/>
            <a:ext cx="8596668" cy="762000"/>
          </a:xfrm>
        </p:spPr>
        <p:txBody>
          <a:bodyPr/>
          <a:lstStyle/>
          <a:p>
            <a:r>
              <a:rPr lang="en-US" dirty="0" smtClean="0"/>
              <a:t>What is 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98670"/>
            <a:ext cx="8596668" cy="3880773"/>
          </a:xfrm>
        </p:spPr>
        <p:txBody>
          <a:bodyPr/>
          <a:lstStyle/>
          <a:p>
            <a:r>
              <a:rPr lang="en-US" dirty="0" smtClean="0"/>
              <a:t>The R statistical programming language is a free, open-source language based on the programming language, S developed by Bell Labs</a:t>
            </a:r>
          </a:p>
          <a:p>
            <a:r>
              <a:rPr lang="en-US" dirty="0" smtClean="0"/>
              <a:t>The language is very powerful for writing programs</a:t>
            </a:r>
          </a:p>
          <a:p>
            <a:r>
              <a:rPr lang="en-US" dirty="0" smtClean="0"/>
              <a:t>Many mathematical and statistical functions are built-in</a:t>
            </a:r>
          </a:p>
          <a:p>
            <a:r>
              <a:rPr lang="en-US" dirty="0" smtClean="0"/>
              <a:t>Community contributed packages greatly expand the functionality of R</a:t>
            </a:r>
          </a:p>
          <a:p>
            <a:r>
              <a:rPr lang="en-US" dirty="0" smtClean="0"/>
              <a:t>R is a tool for:</a:t>
            </a:r>
          </a:p>
          <a:p>
            <a:pPr lvl="1"/>
            <a:r>
              <a:rPr lang="en-US" dirty="0" smtClean="0"/>
              <a:t>Data manipulation</a:t>
            </a:r>
          </a:p>
          <a:p>
            <a:pPr lvl="1"/>
            <a:r>
              <a:rPr lang="en-US" dirty="0" smtClean="0"/>
              <a:t>Statistical modeling &amp; Computation</a:t>
            </a:r>
          </a:p>
          <a:p>
            <a:pPr lvl="1"/>
            <a:r>
              <a:rPr lang="en-US" dirty="0" smtClean="0"/>
              <a:t>Data visualization</a:t>
            </a:r>
          </a:p>
        </p:txBody>
      </p:sp>
    </p:spTree>
    <p:extLst>
      <p:ext uri="{BB962C8B-B14F-4D97-AF65-F5344CB8AC3E}">
        <p14:creationId xmlns:p14="http://schemas.microsoft.com/office/powerpoint/2010/main" val="3204849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21113"/>
            <a:ext cx="8596668" cy="719470"/>
          </a:xfrm>
        </p:spPr>
        <p:txBody>
          <a:bodyPr/>
          <a:lstStyle/>
          <a:p>
            <a:r>
              <a:rPr lang="en-US" dirty="0" smtClean="0"/>
              <a:t>Why use 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0427"/>
            <a:ext cx="8596668" cy="519545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 is open-source, and free</a:t>
            </a:r>
          </a:p>
          <a:p>
            <a:pPr lvl="1"/>
            <a:r>
              <a:rPr lang="en-US" dirty="0" smtClean="0"/>
              <a:t>Anyone can inspect, change, and tinker with R’s source code</a:t>
            </a:r>
          </a:p>
          <a:p>
            <a:pPr lvl="1"/>
            <a:r>
              <a:rPr lang="en-US" dirty="0" smtClean="0"/>
              <a:t>Anyone can create and publish packages to perform specific tasks not included in the base installation of R – we will see examples of this later today!</a:t>
            </a:r>
          </a:p>
          <a:p>
            <a:r>
              <a:rPr lang="en-US" dirty="0" smtClean="0"/>
              <a:t>R is a language</a:t>
            </a:r>
          </a:p>
          <a:p>
            <a:pPr lvl="1"/>
            <a:r>
              <a:rPr lang="en-US" dirty="0" smtClean="0"/>
              <a:t>R is an simple, intuitive, and easy-to-learn language</a:t>
            </a:r>
          </a:p>
          <a:p>
            <a:pPr lvl="1"/>
            <a:r>
              <a:rPr lang="en-US" dirty="0" smtClean="0"/>
              <a:t>R allows you to write and save scripts to perform a series of tasks</a:t>
            </a:r>
          </a:p>
          <a:p>
            <a:r>
              <a:rPr lang="en-US" dirty="0" smtClean="0"/>
              <a:t>Graphics and Data Visualization</a:t>
            </a:r>
          </a:p>
          <a:p>
            <a:pPr lvl="1"/>
            <a:r>
              <a:rPr lang="en-US" dirty="0" smtClean="0"/>
              <a:t>R has a robust set of graphics and visualization tools built-in</a:t>
            </a:r>
          </a:p>
          <a:p>
            <a:pPr lvl="1"/>
            <a:r>
              <a:rPr lang="en-US" dirty="0" smtClean="0"/>
              <a:t>Boxplots, scatterplots, bar charts, </a:t>
            </a:r>
            <a:r>
              <a:rPr lang="en-US" dirty="0"/>
              <a:t>density plots, </a:t>
            </a:r>
            <a:r>
              <a:rPr lang="en-US" dirty="0" smtClean="0"/>
              <a:t>and other </a:t>
            </a:r>
          </a:p>
          <a:p>
            <a:r>
              <a:rPr lang="en-US" dirty="0" smtClean="0"/>
              <a:t>Statistical Analysis</a:t>
            </a:r>
          </a:p>
          <a:p>
            <a:pPr lvl="1"/>
            <a:r>
              <a:rPr lang="en-US" dirty="0" smtClean="0"/>
              <a:t>Standard data analysis tools are built-in to R</a:t>
            </a:r>
          </a:p>
          <a:p>
            <a:pPr lvl="1"/>
            <a:r>
              <a:rPr lang="en-US" dirty="0" smtClean="0"/>
              <a:t>T.tests, correlations, linear &amp; logistic regressions, ANOVAs, and many more statistical techniques can be performed using the base installation of R</a:t>
            </a:r>
          </a:p>
          <a:p>
            <a:r>
              <a:rPr lang="en-US" dirty="0" smtClean="0"/>
              <a:t>Large, vibrant community</a:t>
            </a:r>
          </a:p>
          <a:p>
            <a:pPr lvl="1"/>
            <a:r>
              <a:rPr lang="en-US" dirty="0" smtClean="0"/>
              <a:t>R has thousands of contributors (people writing packages, expanding the R source code) and millions of users worldwide</a:t>
            </a:r>
          </a:p>
          <a:p>
            <a:pPr lvl="1"/>
            <a:r>
              <a:rPr lang="en-US" dirty="0" smtClean="0"/>
              <a:t>A collection of 1000s of publically available packages</a:t>
            </a:r>
          </a:p>
          <a:p>
            <a:pPr lvl="1"/>
            <a:r>
              <a:rPr lang="en-US" dirty="0" smtClean="0"/>
              <a:t>If you have a question related to R, chances are someone on the internet has answered it</a:t>
            </a:r>
          </a:p>
        </p:txBody>
      </p:sp>
    </p:spTree>
    <p:extLst>
      <p:ext uri="{BB962C8B-B14F-4D97-AF65-F5344CB8AC3E}">
        <p14:creationId xmlns:p14="http://schemas.microsoft.com/office/powerpoint/2010/main" val="1697639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6700"/>
            <a:ext cx="8596668" cy="1320800"/>
          </a:xfrm>
        </p:spPr>
        <p:txBody>
          <a:bodyPr/>
          <a:lstStyle/>
          <a:p>
            <a:r>
              <a:rPr lang="en-US" dirty="0" smtClean="0"/>
              <a:t>R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66089"/>
            <a:ext cx="8596668" cy="514119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Simple operations</a:t>
            </a:r>
          </a:p>
          <a:p>
            <a:pPr lvl="2"/>
            <a:r>
              <a:rPr lang="en-US" dirty="0"/>
              <a:t>+, -, *, /, ^ are the standard arithmetic operators in </a:t>
            </a:r>
            <a:r>
              <a:rPr lang="en-US" dirty="0" smtClean="0"/>
              <a:t>R</a:t>
            </a:r>
          </a:p>
          <a:p>
            <a:pPr marL="914400" lvl="2" indent="0">
              <a:buNone/>
            </a:pPr>
            <a:endParaRPr lang="en-US" dirty="0" smtClean="0"/>
          </a:p>
          <a:p>
            <a:pPr>
              <a:spcBef>
                <a:spcPts val="800"/>
              </a:spcBef>
            </a:pPr>
            <a:r>
              <a:rPr lang="en-US" dirty="0" smtClean="0"/>
              <a:t>R is an object-oriented language</a:t>
            </a:r>
          </a:p>
          <a:p>
            <a:pPr lvl="1">
              <a:spcBef>
                <a:spcPts val="800"/>
              </a:spcBef>
            </a:pPr>
            <a:r>
              <a:rPr lang="en-US" dirty="0" smtClean="0"/>
              <a:t>Types of objects include: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Scalars</a:t>
            </a:r>
          </a:p>
          <a:p>
            <a:pPr lvl="3">
              <a:spcBef>
                <a:spcPts val="800"/>
              </a:spcBef>
            </a:pPr>
            <a:r>
              <a:rPr lang="en-US" dirty="0" smtClean="0"/>
              <a:t>A scalar object (or variable) contains a single element</a:t>
            </a:r>
          </a:p>
          <a:p>
            <a:pPr lvl="4">
              <a:spcBef>
                <a:spcPts val="800"/>
              </a:spcBef>
            </a:pPr>
            <a:r>
              <a:rPr lang="en-US" dirty="0" smtClean="0"/>
              <a:t>&gt; X = 1 </a:t>
            </a:r>
          </a:p>
          <a:p>
            <a:pPr lvl="4">
              <a:spcBef>
                <a:spcPts val="800"/>
              </a:spcBef>
            </a:pPr>
            <a:r>
              <a:rPr lang="en-US" dirty="0"/>
              <a:t>&gt;</a:t>
            </a:r>
            <a:r>
              <a:rPr lang="en-US" dirty="0" smtClean="0"/>
              <a:t> Y = 'one'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Vectors</a:t>
            </a:r>
          </a:p>
          <a:p>
            <a:pPr lvl="3">
              <a:spcBef>
                <a:spcPts val="800"/>
              </a:spcBef>
            </a:pPr>
            <a:r>
              <a:rPr lang="en-US" dirty="0" smtClean="0"/>
              <a:t>Vectors contain a sequence of elements</a:t>
            </a:r>
          </a:p>
          <a:p>
            <a:pPr lvl="4">
              <a:spcBef>
                <a:spcPts val="800"/>
              </a:spcBef>
            </a:pPr>
            <a:r>
              <a:rPr lang="en-US" dirty="0" smtClean="0"/>
              <a:t>X = c(1, 2, 3)</a:t>
            </a:r>
          </a:p>
          <a:p>
            <a:pPr lvl="4">
              <a:spcBef>
                <a:spcPts val="800"/>
              </a:spcBef>
            </a:pPr>
            <a:r>
              <a:rPr lang="en-US" dirty="0" smtClean="0"/>
              <a:t>Y = c('one', 'two', 'three')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Matrices</a:t>
            </a:r>
          </a:p>
          <a:p>
            <a:pPr lvl="3">
              <a:spcBef>
                <a:spcPts val="800"/>
              </a:spcBef>
            </a:pPr>
            <a:r>
              <a:rPr lang="en-US" dirty="0" smtClean="0"/>
              <a:t>Rows and columns of vectors , all of the same type (numeric, character, etc.)</a:t>
            </a:r>
          </a:p>
          <a:p>
            <a:pPr lvl="4">
              <a:spcBef>
                <a:spcPts val="800"/>
              </a:spcBef>
            </a:pPr>
            <a:r>
              <a:rPr lang="en-US" dirty="0" smtClean="0"/>
              <a:t>X = matrix(1:20, </a:t>
            </a:r>
            <a:r>
              <a:rPr lang="en-US" dirty="0" err="1" smtClean="0"/>
              <a:t>nrow</a:t>
            </a:r>
            <a:r>
              <a:rPr lang="en-US" dirty="0" smtClean="0"/>
              <a:t>=5, </a:t>
            </a:r>
            <a:r>
              <a:rPr lang="en-US" dirty="0" err="1" smtClean="0"/>
              <a:t>ncol</a:t>
            </a:r>
            <a:r>
              <a:rPr lang="en-US" dirty="0" smtClean="0"/>
              <a:t>=4)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Data Frames</a:t>
            </a:r>
          </a:p>
          <a:p>
            <a:pPr lvl="3">
              <a:spcBef>
                <a:spcPts val="800"/>
              </a:spcBef>
            </a:pPr>
            <a:r>
              <a:rPr lang="en-US" dirty="0" smtClean="0"/>
              <a:t>Very similar to matrices, except that different column can contain different variable type</a:t>
            </a:r>
          </a:p>
          <a:p>
            <a:pPr lvl="3">
              <a:spcBef>
                <a:spcPts val="800"/>
              </a:spcBef>
            </a:pPr>
            <a:r>
              <a:rPr lang="en-US" dirty="0" smtClean="0"/>
              <a:t>When you think of the term 'data set', think 'data frame' in R</a:t>
            </a:r>
          </a:p>
          <a:p>
            <a:pPr lvl="3">
              <a:spcBef>
                <a:spcPts val="800"/>
              </a:spcBef>
            </a:pPr>
            <a:r>
              <a:rPr lang="en-US" dirty="0" smtClean="0"/>
              <a:t>Data frames are the fundamental structure used in data analysis</a:t>
            </a:r>
          </a:p>
          <a:p>
            <a:pPr lvl="2">
              <a:spcBef>
                <a:spcPts val="800"/>
              </a:spcBef>
            </a:pPr>
            <a:endParaRPr lang="en-US" dirty="0" smtClean="0"/>
          </a:p>
          <a:p>
            <a:pPr lvl="2">
              <a:spcBef>
                <a:spcPts val="800"/>
              </a:spcBef>
            </a:pPr>
            <a:endParaRPr lang="en-US" dirty="0" smtClean="0"/>
          </a:p>
          <a:p>
            <a:pPr marL="1371600" lvl="3" indent="0">
              <a:spcBef>
                <a:spcPts val="800"/>
              </a:spcBef>
              <a:buNone/>
            </a:pPr>
            <a:endParaRPr lang="en-US" dirty="0" smtClean="0"/>
          </a:p>
          <a:p>
            <a:pPr lvl="3">
              <a:spcBef>
                <a:spcPts val="80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5374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29045"/>
            <a:ext cx="8596668" cy="1320800"/>
          </a:xfrm>
        </p:spPr>
        <p:txBody>
          <a:bodyPr/>
          <a:lstStyle/>
          <a:p>
            <a:r>
              <a:rPr lang="en-US" dirty="0" smtClean="0"/>
              <a:t>R Basics (cont.)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82964"/>
            <a:ext cx="9453802" cy="57023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800"/>
              </a:spcBef>
            </a:pPr>
            <a:r>
              <a:rPr lang="en-US" dirty="0" smtClean="0"/>
              <a:t>Object Types/Classes</a:t>
            </a:r>
          </a:p>
          <a:p>
            <a:pPr lvl="1">
              <a:spcBef>
                <a:spcPts val="800"/>
              </a:spcBef>
            </a:pPr>
            <a:r>
              <a:rPr lang="en-US" dirty="0" smtClean="0"/>
              <a:t>Numeric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Decimal numbers are stored as type 'numeric'</a:t>
            </a:r>
          </a:p>
          <a:p>
            <a:pPr lvl="3">
              <a:spcBef>
                <a:spcPts val="800"/>
              </a:spcBef>
            </a:pPr>
            <a:r>
              <a:rPr lang="en-US" dirty="0" smtClean="0"/>
              <a:t>x = 5.5</a:t>
            </a:r>
            <a:endParaRPr lang="en-US" dirty="0"/>
          </a:p>
          <a:p>
            <a:pPr lvl="1">
              <a:spcBef>
                <a:spcPts val="800"/>
              </a:spcBef>
            </a:pPr>
            <a:r>
              <a:rPr lang="en-US" dirty="0" smtClean="0"/>
              <a:t>Integer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Whole numbers are stored as type 'integer'</a:t>
            </a:r>
          </a:p>
          <a:p>
            <a:pPr lvl="3">
              <a:spcBef>
                <a:spcPts val="800"/>
              </a:spcBef>
            </a:pPr>
            <a:r>
              <a:rPr lang="en-US" dirty="0" smtClean="0"/>
              <a:t>x = 2</a:t>
            </a:r>
          </a:p>
          <a:p>
            <a:pPr lvl="1">
              <a:spcBef>
                <a:spcPts val="800"/>
              </a:spcBef>
            </a:pPr>
            <a:r>
              <a:rPr lang="en-US" dirty="0" smtClean="0"/>
              <a:t>Character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String values are stored as type 'character'</a:t>
            </a:r>
          </a:p>
          <a:p>
            <a:pPr lvl="3">
              <a:spcBef>
                <a:spcPts val="800"/>
              </a:spcBef>
            </a:pPr>
            <a:r>
              <a:rPr lang="en-US" dirty="0" smtClean="0"/>
              <a:t>x = 'hello world'</a:t>
            </a:r>
          </a:p>
          <a:p>
            <a:pPr lvl="1">
              <a:spcBef>
                <a:spcPts val="800"/>
              </a:spcBef>
            </a:pPr>
            <a:r>
              <a:rPr lang="en-US" dirty="0" smtClean="0"/>
              <a:t>Factors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Similar to character variables, however factors are actually numeric codes that represent different character levels</a:t>
            </a:r>
          </a:p>
          <a:p>
            <a:pPr lvl="3">
              <a:spcBef>
                <a:spcPts val="800"/>
              </a:spcBef>
            </a:pPr>
            <a:r>
              <a:rPr lang="en-US" dirty="0" smtClean="0"/>
              <a:t>A character variable: </a:t>
            </a:r>
          </a:p>
          <a:p>
            <a:pPr lvl="4">
              <a:spcBef>
                <a:spcPts val="800"/>
              </a:spcBef>
            </a:pPr>
            <a:r>
              <a:rPr lang="en-US" dirty="0" smtClean="0"/>
              <a:t>x = c('boy', 'boy', 'girl', 'boy', 'girl', 'girl') </a:t>
            </a:r>
          </a:p>
          <a:p>
            <a:pPr lvl="3">
              <a:spcBef>
                <a:spcPts val="800"/>
              </a:spcBef>
            </a:pPr>
            <a:r>
              <a:rPr lang="en-US" dirty="0" smtClean="0"/>
              <a:t>A factor variable:</a:t>
            </a:r>
          </a:p>
          <a:p>
            <a:pPr lvl="4">
              <a:spcBef>
                <a:spcPts val="800"/>
              </a:spcBef>
            </a:pPr>
            <a:r>
              <a:rPr lang="en-US" dirty="0" smtClean="0"/>
              <a:t> x </a:t>
            </a:r>
            <a:r>
              <a:rPr lang="en-US" dirty="0"/>
              <a:t>= </a:t>
            </a:r>
            <a:r>
              <a:rPr lang="en-US" dirty="0" smtClean="0"/>
              <a:t>as.factor(c</a:t>
            </a:r>
            <a:r>
              <a:rPr lang="en-US" dirty="0"/>
              <a:t>('boy', 'boy', 'girl', 'boy', 'girl', 'girl</a:t>
            </a:r>
            <a:r>
              <a:rPr lang="en-US" dirty="0" smtClean="0"/>
              <a:t>'))</a:t>
            </a:r>
          </a:p>
          <a:p>
            <a:pPr lvl="3">
              <a:spcBef>
                <a:spcPts val="800"/>
              </a:spcBef>
            </a:pPr>
            <a:r>
              <a:rPr lang="en-US" dirty="0" smtClean="0"/>
              <a:t>levels(x)</a:t>
            </a:r>
          </a:p>
          <a:p>
            <a:pPr lvl="1">
              <a:spcBef>
                <a:spcPts val="800"/>
              </a:spcBef>
            </a:pPr>
            <a:r>
              <a:rPr lang="en-US" dirty="0" smtClean="0"/>
              <a:t>Logical</a:t>
            </a:r>
          </a:p>
          <a:p>
            <a:pPr lvl="2">
              <a:spcBef>
                <a:spcPts val="800"/>
              </a:spcBef>
            </a:pPr>
            <a:r>
              <a:rPr lang="en-US" dirty="0" smtClean="0"/>
              <a:t>Typically the result of a comparison</a:t>
            </a:r>
          </a:p>
          <a:p>
            <a:pPr lvl="3">
              <a:spcBef>
                <a:spcPts val="800"/>
              </a:spcBef>
            </a:pPr>
            <a:r>
              <a:rPr lang="en-US" dirty="0" smtClean="0"/>
              <a:t>x = 1 ; y = 5</a:t>
            </a:r>
          </a:p>
          <a:p>
            <a:pPr lvl="3">
              <a:spcBef>
                <a:spcPts val="800"/>
              </a:spcBef>
            </a:pPr>
            <a:r>
              <a:rPr lang="en-US" dirty="0" smtClean="0"/>
              <a:t>z = x &lt; y</a:t>
            </a:r>
          </a:p>
          <a:p>
            <a:pPr lvl="3">
              <a:spcBef>
                <a:spcPts val="800"/>
              </a:spcBef>
            </a:pPr>
            <a:r>
              <a:rPr lang="en-US" dirty="0" smtClean="0"/>
              <a:t>What does 'z' now equal?</a:t>
            </a:r>
          </a:p>
          <a:p>
            <a:pPr lvl="3">
              <a:spcBef>
                <a:spcPts val="800"/>
              </a:spcBef>
            </a:pPr>
            <a:endParaRPr lang="en-US" dirty="0" smtClean="0"/>
          </a:p>
          <a:p>
            <a:pPr lvl="2">
              <a:spcBef>
                <a:spcPts val="80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2129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508" y="324465"/>
            <a:ext cx="8596668" cy="1320800"/>
          </a:xfrm>
        </p:spPr>
        <p:txBody>
          <a:bodyPr/>
          <a:lstStyle/>
          <a:p>
            <a:r>
              <a:rPr lang="en-US" dirty="0" smtClean="0"/>
              <a:t>R Basics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508" y="1387987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Basic Arithmetic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+ addition</a:t>
            </a:r>
          </a:p>
          <a:p>
            <a:pPr lvl="1"/>
            <a:r>
              <a:rPr lang="en-US" dirty="0" smtClean="0"/>
              <a:t>- subtraction</a:t>
            </a:r>
          </a:p>
          <a:p>
            <a:pPr lvl="1"/>
            <a:r>
              <a:rPr lang="en-US" dirty="0" smtClean="0"/>
              <a:t>* multiplication</a:t>
            </a:r>
          </a:p>
          <a:p>
            <a:pPr lvl="1"/>
            <a:r>
              <a:rPr lang="en-US" dirty="0" smtClean="0"/>
              <a:t>/ division</a:t>
            </a:r>
          </a:p>
          <a:p>
            <a:pPr lvl="1"/>
            <a:r>
              <a:rPr lang="en-US" dirty="0" smtClean="0"/>
              <a:t>^ to the power</a:t>
            </a:r>
          </a:p>
          <a:p>
            <a:r>
              <a:rPr lang="en-US" dirty="0" smtClean="0"/>
              <a:t>Basic Logical Operations</a:t>
            </a:r>
          </a:p>
          <a:p>
            <a:pPr lvl="1"/>
            <a:r>
              <a:rPr lang="en-US" dirty="0" smtClean="0"/>
              <a:t>== equality</a:t>
            </a:r>
          </a:p>
          <a:p>
            <a:pPr lvl="1"/>
            <a:r>
              <a:rPr lang="en-US" dirty="0" smtClean="0"/>
              <a:t>!= not equal</a:t>
            </a:r>
          </a:p>
          <a:p>
            <a:pPr lvl="1"/>
            <a:r>
              <a:rPr lang="en-US" dirty="0" smtClean="0"/>
              <a:t>&amp; and</a:t>
            </a:r>
          </a:p>
          <a:p>
            <a:pPr lvl="1"/>
            <a:r>
              <a:rPr lang="en-US" dirty="0" smtClean="0"/>
              <a:t>| or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86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Studio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83840"/>
            <a:ext cx="8596668" cy="3880773"/>
          </a:xfrm>
        </p:spPr>
        <p:txBody>
          <a:bodyPr/>
          <a:lstStyle/>
          <a:p>
            <a:r>
              <a:rPr lang="en-US" dirty="0" smtClean="0"/>
              <a:t>R Studio is a free and open-source integrated development environment (IDE)</a:t>
            </a:r>
          </a:p>
          <a:p>
            <a:r>
              <a:rPr lang="en-US" dirty="0" smtClean="0"/>
              <a:t>Using an IDE like R Studio offers many advantages:</a:t>
            </a:r>
          </a:p>
          <a:p>
            <a:pPr lvl="1"/>
            <a:r>
              <a:rPr lang="en-US" dirty="0" smtClean="0"/>
              <a:t>Real-time tracking of variables and data frames</a:t>
            </a:r>
          </a:p>
          <a:p>
            <a:pPr lvl="1"/>
            <a:r>
              <a:rPr lang="en-US" dirty="0" smtClean="0"/>
              <a:t>Real-time display of graphs and visualizations</a:t>
            </a:r>
          </a:p>
          <a:p>
            <a:pPr lvl="1"/>
            <a:r>
              <a:rPr lang="en-US" dirty="0" smtClean="0"/>
              <a:t>Writing and saving scripts for later use</a:t>
            </a:r>
          </a:p>
          <a:p>
            <a:pPr lvl="1"/>
            <a:r>
              <a:rPr lang="en-US" dirty="0" smtClean="0"/>
              <a:t>Built-in features to allow easy </a:t>
            </a:r>
          </a:p>
        </p:txBody>
      </p:sp>
    </p:spTree>
    <p:extLst>
      <p:ext uri="{BB962C8B-B14F-4D97-AF65-F5344CB8AC3E}">
        <p14:creationId xmlns:p14="http://schemas.microsoft.com/office/powerpoint/2010/main" val="878252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864" y="383458"/>
            <a:ext cx="8596668" cy="855407"/>
          </a:xfrm>
        </p:spPr>
        <p:txBody>
          <a:bodyPr/>
          <a:lstStyle/>
          <a:p>
            <a:r>
              <a:rPr lang="en-US" dirty="0" smtClean="0"/>
              <a:t>R Studio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64" y="1317523"/>
            <a:ext cx="8534399" cy="478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785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Packages in R Studio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68" y="1512875"/>
            <a:ext cx="8570199" cy="4809369"/>
          </a:xfrm>
        </p:spPr>
      </p:pic>
    </p:spTree>
    <p:extLst>
      <p:ext uri="{BB962C8B-B14F-4D97-AF65-F5344CB8AC3E}">
        <p14:creationId xmlns:p14="http://schemas.microsoft.com/office/powerpoint/2010/main" val="11785951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1240</TotalTime>
  <Words>657</Words>
  <Application>Microsoft Office PowerPoint</Application>
  <PresentationFormat>Widescreen</PresentationFormat>
  <Paragraphs>107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R Workshop</vt:lpstr>
      <vt:lpstr>What is R?</vt:lpstr>
      <vt:lpstr>Why use R?</vt:lpstr>
      <vt:lpstr>R Basics</vt:lpstr>
      <vt:lpstr>R Basics (cont.) </vt:lpstr>
      <vt:lpstr>R Basics (cont.)</vt:lpstr>
      <vt:lpstr>R Studio</vt:lpstr>
      <vt:lpstr>R Studio</vt:lpstr>
      <vt:lpstr>Installing Packages in R Studio</vt:lpstr>
    </vt:vector>
  </TitlesOfParts>
  <Company>PCSB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Workshop</dc:title>
  <dc:creator>Sutton Stephen</dc:creator>
  <cp:lastModifiedBy>Sutton Stephen</cp:lastModifiedBy>
  <cp:revision>29</cp:revision>
  <dcterms:created xsi:type="dcterms:W3CDTF">2016-05-04T20:20:10Z</dcterms:created>
  <dcterms:modified xsi:type="dcterms:W3CDTF">2016-05-16T17:12:28Z</dcterms:modified>
</cp:coreProperties>
</file>