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8" r:id="rId3"/>
    <p:sldId id="260" r:id="rId4"/>
    <p:sldId id="261" r:id="rId5"/>
    <p:sldId id="272" r:id="rId6"/>
    <p:sldId id="265" r:id="rId7"/>
    <p:sldId id="266" r:id="rId8"/>
    <p:sldId id="276" r:id="rId9"/>
    <p:sldId id="277" r:id="rId10"/>
    <p:sldId id="278" r:id="rId11"/>
    <p:sldId id="284" r:id="rId12"/>
    <p:sldId id="282" r:id="rId13"/>
    <p:sldId id="285" r:id="rId14"/>
    <p:sldId id="283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facteam.weebly.com/district-resourc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CFAC Leadership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9,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2" y="1380930"/>
            <a:ext cx="1639078" cy="16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Work Sessions – Counties Represented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01616" y="2118049"/>
            <a:ext cx="1698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Alachua</a:t>
            </a:r>
          </a:p>
          <a:p>
            <a:r>
              <a:rPr lang="en-US" dirty="0" smtClean="0"/>
              <a:t>Brevard</a:t>
            </a:r>
          </a:p>
          <a:p>
            <a:r>
              <a:rPr lang="en-US" dirty="0" smtClean="0"/>
              <a:t>Broward</a:t>
            </a:r>
          </a:p>
          <a:p>
            <a:r>
              <a:rPr lang="en-US" dirty="0" smtClean="0"/>
              <a:t>Collier</a:t>
            </a:r>
          </a:p>
          <a:p>
            <a:r>
              <a:rPr lang="en-US" dirty="0" err="1" smtClean="0"/>
              <a:t>DeSoto</a:t>
            </a:r>
            <a:endParaRPr lang="en-US" dirty="0" smtClean="0"/>
          </a:p>
          <a:p>
            <a:r>
              <a:rPr lang="en-US" dirty="0" smtClean="0"/>
              <a:t>Gadsden</a:t>
            </a:r>
          </a:p>
          <a:p>
            <a:r>
              <a:rPr lang="en-US" dirty="0" smtClean="0"/>
              <a:t>Jackson</a:t>
            </a:r>
          </a:p>
          <a:p>
            <a:r>
              <a:rPr lang="en-US" dirty="0" smtClean="0"/>
              <a:t>Lake</a:t>
            </a:r>
          </a:p>
          <a:p>
            <a:r>
              <a:rPr lang="en-US" dirty="0" smtClean="0"/>
              <a:t>Lee</a:t>
            </a:r>
          </a:p>
          <a:p>
            <a:r>
              <a:rPr lang="en-US" dirty="0" smtClean="0"/>
              <a:t>Madison</a:t>
            </a:r>
          </a:p>
          <a:p>
            <a:r>
              <a:rPr lang="en-US" dirty="0" smtClean="0"/>
              <a:t>Manatee</a:t>
            </a:r>
          </a:p>
          <a:p>
            <a:r>
              <a:rPr lang="en-US" dirty="0" smtClean="0"/>
              <a:t>Miami-Dade</a:t>
            </a:r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56784" y="2118049"/>
            <a:ext cx="16048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Okaloosa</a:t>
            </a:r>
          </a:p>
          <a:p>
            <a:r>
              <a:rPr lang="en-US" dirty="0" smtClean="0"/>
              <a:t>Orange</a:t>
            </a:r>
          </a:p>
          <a:p>
            <a:r>
              <a:rPr lang="en-US" dirty="0" smtClean="0"/>
              <a:t>Osceola</a:t>
            </a:r>
          </a:p>
          <a:p>
            <a:r>
              <a:rPr lang="en-US" dirty="0" smtClean="0"/>
              <a:t>Palm Beach</a:t>
            </a:r>
          </a:p>
          <a:p>
            <a:r>
              <a:rPr lang="en-US" dirty="0" smtClean="0"/>
              <a:t>Pasco</a:t>
            </a:r>
          </a:p>
          <a:p>
            <a:r>
              <a:rPr lang="en-US" dirty="0" smtClean="0"/>
              <a:t>Pinellas</a:t>
            </a:r>
          </a:p>
          <a:p>
            <a:r>
              <a:rPr lang="en-US" dirty="0" smtClean="0"/>
              <a:t>Putnam</a:t>
            </a:r>
          </a:p>
          <a:p>
            <a:r>
              <a:rPr lang="en-US" dirty="0" smtClean="0"/>
              <a:t>Sarasota</a:t>
            </a:r>
          </a:p>
          <a:p>
            <a:r>
              <a:rPr lang="en-US" dirty="0" smtClean="0"/>
              <a:t>St. Lucie</a:t>
            </a:r>
          </a:p>
          <a:p>
            <a:r>
              <a:rPr lang="en-US" dirty="0" smtClean="0"/>
              <a:t>Taylor</a:t>
            </a:r>
          </a:p>
          <a:p>
            <a:r>
              <a:rPr lang="en-US" dirty="0" smtClean="0"/>
              <a:t>Volusia</a:t>
            </a:r>
          </a:p>
          <a:p>
            <a:r>
              <a:rPr lang="en-US" dirty="0" smtClean="0"/>
              <a:t>Walton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Work </a:t>
            </a:r>
            <a:r>
              <a:rPr lang="en-US" dirty="0" smtClean="0"/>
              <a:t>Sessions – 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Orlando (Grant) – 34 confirmed</a:t>
            </a:r>
          </a:p>
          <a:p>
            <a:r>
              <a:rPr lang="en-US" dirty="0" smtClean="0"/>
              <a:t>Orlando (Non-Grant) – 13 confirmed</a:t>
            </a:r>
          </a:p>
          <a:p>
            <a:r>
              <a:rPr lang="en-US" dirty="0" smtClean="0"/>
              <a:t>Ft. Lauderdale (Grant) – 54 confirmed</a:t>
            </a:r>
          </a:p>
          <a:p>
            <a:r>
              <a:rPr lang="en-US" dirty="0" smtClean="0"/>
              <a:t>Ft. Lauderdale (Non-Grant) – 23 confirmed</a:t>
            </a:r>
          </a:p>
          <a:p>
            <a:r>
              <a:rPr lang="en-US" dirty="0" smtClean="0"/>
              <a:t>Tallahassee (Grant) – 12 confirmed</a:t>
            </a:r>
          </a:p>
          <a:p>
            <a:r>
              <a:rPr lang="en-US" dirty="0" smtClean="0"/>
              <a:t>Tallahassee (Non-Grant) – 3 confirmed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**Only recruiting for Chinese 1-2 and ROTC </a:t>
            </a:r>
            <a:r>
              <a:rPr lang="en-US" dirty="0" smtClean="0">
                <a:solidFill>
                  <a:srgbClr val="FF0000"/>
                </a:solidFill>
              </a:rPr>
              <a:t>courses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Work Session – Non Grant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Items published for non-grant courses by teachers being paid by Volusia as fiscal agent will be credited toward the districts contributing the funds to Volusia.</a:t>
            </a:r>
          </a:p>
          <a:p>
            <a:pPr lvl="1"/>
            <a:r>
              <a:rPr lang="en-US" dirty="0" smtClean="0"/>
              <a:t>Example: We hire a Broward County teacher to work on non-grant courses paid by Volusia.  These items do not get credited to Broward.  They get credited to the district(s) who contributed the funds to Volusia as the fiscal agent.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Items published for non-grant courses by teachers being paid by their own district will be credited toward their own district.</a:t>
            </a:r>
          </a:p>
          <a:p>
            <a:pPr lvl="1"/>
            <a:r>
              <a:rPr lang="en-US" dirty="0" smtClean="0"/>
              <a:t>Example:  We have a Lake County teacher working on non-grant courses paid by Lake County.  These do get credited to Lake.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28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Gmail account if you want access</a:t>
            </a:r>
          </a:p>
          <a:p>
            <a:r>
              <a:rPr lang="en-US" dirty="0" smtClean="0"/>
              <a:t>District “Key” for Tabs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20,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2" y="1380930"/>
            <a:ext cx="1639078" cy="16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Data</a:t>
            </a:r>
          </a:p>
          <a:p>
            <a:r>
              <a:rPr lang="en-US" dirty="0" smtClean="0"/>
              <a:t>Grant Needs</a:t>
            </a:r>
          </a:p>
          <a:p>
            <a:r>
              <a:rPr lang="en-US" dirty="0" smtClean="0"/>
              <a:t>Non-Grant Data</a:t>
            </a:r>
          </a:p>
          <a:p>
            <a:r>
              <a:rPr lang="en-US" dirty="0" smtClean="0"/>
              <a:t>Non-Grant Needs</a:t>
            </a:r>
          </a:p>
          <a:p>
            <a:r>
              <a:rPr lang="en-US" dirty="0" smtClean="0"/>
              <a:t>Other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0051"/>
            <a:ext cx="1219200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Items Published - Grant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1/20:  289</a:t>
            </a:r>
          </a:p>
          <a:p>
            <a:r>
              <a:rPr lang="en-US" sz="2000" dirty="0" smtClean="0"/>
              <a:t>2/3:  664</a:t>
            </a:r>
          </a:p>
          <a:p>
            <a:r>
              <a:rPr lang="en-US" sz="2000" dirty="0" smtClean="0"/>
              <a:t>2/13:  978</a:t>
            </a:r>
          </a:p>
          <a:p>
            <a:r>
              <a:rPr lang="en-US" sz="2000" dirty="0" smtClean="0"/>
              <a:t>2/27:  1,698</a:t>
            </a:r>
          </a:p>
          <a:p>
            <a:r>
              <a:rPr lang="en-US" sz="2000" dirty="0" smtClean="0"/>
              <a:t>3/12:  2,317</a:t>
            </a:r>
          </a:p>
          <a:p>
            <a:r>
              <a:rPr lang="en-US" sz="2000" dirty="0" smtClean="0"/>
              <a:t>4/2:  3,810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 of May 15, 2014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7,323 items published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0051"/>
            <a:ext cx="1219200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Leadership Education and Training 1 (Army ROTC)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Aerospace Science 1 (Air Force ROTC)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Technical Design 1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Chinese 1-2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828800"/>
            <a:ext cx="4491038" cy="830263"/>
          </a:xfrm>
        </p:spPr>
        <p:txBody>
          <a:bodyPr/>
          <a:lstStyle/>
          <a:p>
            <a:r>
              <a:rPr lang="en-US" dirty="0" smtClean="0"/>
              <a:t>Teachers Still Needed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7702550" y="2743200"/>
            <a:ext cx="4489450" cy="343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78"/>
            <a:ext cx="12192000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Items Published – Non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1/20:  1,201</a:t>
            </a:r>
          </a:p>
          <a:p>
            <a:r>
              <a:rPr lang="en-US" dirty="0" smtClean="0"/>
              <a:t>2/3:  1,207</a:t>
            </a:r>
          </a:p>
          <a:p>
            <a:r>
              <a:rPr lang="en-US" dirty="0" smtClean="0"/>
              <a:t>2/27:  1,316</a:t>
            </a:r>
          </a:p>
          <a:p>
            <a:r>
              <a:rPr lang="en-US" dirty="0" smtClean="0"/>
              <a:t>3/16:  1,464</a:t>
            </a:r>
          </a:p>
          <a:p>
            <a:r>
              <a:rPr lang="en-US" dirty="0" smtClean="0"/>
              <a:t>4/2:  1,642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 of May 19, 2014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2,414 Items Published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0051"/>
            <a:ext cx="1219200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Published by Course – Non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Health Science 1:  150</a:t>
            </a:r>
          </a:p>
          <a:p>
            <a:r>
              <a:rPr lang="en-US" dirty="0" smtClean="0"/>
              <a:t>Health Science 2:  40</a:t>
            </a:r>
          </a:p>
          <a:p>
            <a:r>
              <a:rPr lang="en-US" dirty="0" smtClean="0"/>
              <a:t>Nutrition &amp; Wellness:  70</a:t>
            </a:r>
          </a:p>
          <a:p>
            <a:r>
              <a:rPr lang="en-US" dirty="0" smtClean="0"/>
              <a:t>Principles of Food Prep:  49</a:t>
            </a:r>
          </a:p>
          <a:p>
            <a:r>
              <a:rPr lang="en-US" dirty="0" smtClean="0"/>
              <a:t>Criminal Justice 1-3:  230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American Econ </a:t>
            </a:r>
            <a:r>
              <a:rPr lang="en-US" dirty="0" err="1" smtClean="0">
                <a:solidFill>
                  <a:srgbClr val="00B050"/>
                </a:solidFill>
              </a:rPr>
              <a:t>Exp</a:t>
            </a:r>
            <a:r>
              <a:rPr lang="en-US" dirty="0" smtClean="0">
                <a:solidFill>
                  <a:srgbClr val="00B050"/>
                </a:solidFill>
              </a:rPr>
              <a:t>:  Complete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Civics:  Complete</a:t>
            </a:r>
          </a:p>
          <a:p>
            <a:r>
              <a:rPr lang="en-US" dirty="0" smtClean="0"/>
              <a:t>Anthropology:  194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641"/>
            <a:ext cx="12192000" cy="10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Published by Course – Non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Creative Writing 1:  Complete</a:t>
            </a:r>
          </a:p>
          <a:p>
            <a:r>
              <a:rPr lang="en-US" dirty="0" smtClean="0"/>
              <a:t>Creative Writing 2:  62</a:t>
            </a:r>
          </a:p>
          <a:p>
            <a:r>
              <a:rPr lang="en-US" dirty="0" smtClean="0"/>
              <a:t>Creative Writing 3:  32</a:t>
            </a:r>
          </a:p>
          <a:p>
            <a:r>
              <a:rPr lang="en-US" dirty="0" smtClean="0"/>
              <a:t>Creative Writing 4:  38</a:t>
            </a:r>
          </a:p>
          <a:p>
            <a:r>
              <a:rPr lang="en-US" dirty="0" smtClean="0"/>
              <a:t>Creative Writing 5:  2</a:t>
            </a:r>
          </a:p>
          <a:p>
            <a:r>
              <a:rPr lang="en-US" dirty="0" smtClean="0"/>
              <a:t>Journalism 2:  59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ELA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Journalism 3:  118</a:t>
            </a:r>
          </a:p>
          <a:p>
            <a:r>
              <a:rPr lang="en-US" dirty="0" smtClean="0"/>
              <a:t>Journalism 4:  120</a:t>
            </a:r>
          </a:p>
          <a:p>
            <a:r>
              <a:rPr lang="en-US" dirty="0" smtClean="0"/>
              <a:t>MJ Research 1:  33</a:t>
            </a:r>
          </a:p>
          <a:p>
            <a:r>
              <a:rPr lang="en-US" dirty="0" smtClean="0"/>
              <a:t>MJ Speech and Debate 1: 4</a:t>
            </a:r>
          </a:p>
          <a:p>
            <a:r>
              <a:rPr lang="en-US" dirty="0" smtClean="0"/>
              <a:t>Debate 2: 8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641"/>
            <a:ext cx="12192000" cy="10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Published by Course – Non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Marine Science 2 Honors – Complete</a:t>
            </a:r>
          </a:p>
          <a:p>
            <a:r>
              <a:rPr lang="en-US" dirty="0" smtClean="0"/>
              <a:t>Forensic Science 1-2:  55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MJ Guitar 1:  40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0051"/>
            <a:ext cx="1219200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Specs and Blueprints?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srgbClr val="00B050"/>
                </a:solidFill>
                <a:hlinkClick r:id="rId2"/>
              </a:rPr>
              <a:t>cfacteam.weebly.com/district-resources.html</a:t>
            </a:r>
            <a:endParaRPr lang="en-US" sz="1600" dirty="0" smtClean="0">
              <a:solidFill>
                <a:srgbClr val="00B050"/>
              </a:solidFill>
            </a:endParaRPr>
          </a:p>
          <a:p>
            <a:endParaRPr lang="en-US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702550" y="2743200"/>
            <a:ext cx="4489450" cy="34337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9624"/>
            <a:ext cx="12192000" cy="9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488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Wingdings</vt:lpstr>
      <vt:lpstr>Education 16x9</vt:lpstr>
      <vt:lpstr>CFAC Leadership Meeting</vt:lpstr>
      <vt:lpstr>Agenda</vt:lpstr>
      <vt:lpstr>Total Items Published - Grant</vt:lpstr>
      <vt:lpstr>Grant Needs</vt:lpstr>
      <vt:lpstr>Total Items Published – Non Grant</vt:lpstr>
      <vt:lpstr>Items Published by Course – Non Grant</vt:lpstr>
      <vt:lpstr>Items Published by Course – Non Grant</vt:lpstr>
      <vt:lpstr>Items Published by Course – Non Grant</vt:lpstr>
      <vt:lpstr>Item Specs and Blueprints?</vt:lpstr>
      <vt:lpstr>Summer Work Sessions – Counties Represented</vt:lpstr>
      <vt:lpstr>Summer Work Sessions – By the Numbers</vt:lpstr>
      <vt:lpstr>Summer Work Session – Non Grant Work</vt:lpstr>
      <vt:lpstr>Survey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2014-04-07T13:40:55Z</dcterms:created>
  <dcterms:modified xsi:type="dcterms:W3CDTF">2014-05-19T19:15:44Z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