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8" r:id="rId3"/>
    <p:sldId id="260" r:id="rId4"/>
    <p:sldId id="261" r:id="rId5"/>
    <p:sldId id="272" r:id="rId6"/>
    <p:sldId id="265" r:id="rId7"/>
    <p:sldId id="266" r:id="rId8"/>
    <p:sldId id="276" r:id="rId9"/>
    <p:sldId id="277" r:id="rId10"/>
    <p:sldId id="278" r:id="rId11"/>
    <p:sldId id="282" r:id="rId12"/>
    <p:sldId id="28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5/19/2014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5/19/2014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5/19/2014</a:t>
            </a:fld>
            <a:endParaRPr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5/19/2014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5/19/2014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5/19/2014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5/19/2014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5/19/2014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896" y="2465294"/>
            <a:ext cx="5389895" cy="439270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5/19/2014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5/19/2014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FE9AC-F15C-4FA0-A6F1-298829FA691D}" type="datetimeFigureOut">
              <a:rPr lang="en-US"/>
              <a:t>5/19/2014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cfacteam.weebly.com/district-resources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CFAC Leadership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April 9, 2014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922" y="1380930"/>
            <a:ext cx="1639078" cy="160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Work 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Orlando (Grant) – 34 confirmed</a:t>
            </a:r>
          </a:p>
          <a:p>
            <a:r>
              <a:rPr lang="en-US" dirty="0" smtClean="0"/>
              <a:t>Orlando (Non-Grant) – 13 confirmed</a:t>
            </a:r>
          </a:p>
          <a:p>
            <a:r>
              <a:rPr lang="en-US" dirty="0" smtClean="0"/>
              <a:t>Ft. Lauderdale (Grant) – 54 confirmed</a:t>
            </a:r>
          </a:p>
          <a:p>
            <a:r>
              <a:rPr lang="en-US" dirty="0" smtClean="0"/>
              <a:t>Ft. Lauderdale (Non-Grant) – 23 confirmed</a:t>
            </a:r>
          </a:p>
          <a:p>
            <a:r>
              <a:rPr lang="en-US" dirty="0" smtClean="0"/>
              <a:t>Tallahassee (Grant) – 12 confirmed</a:t>
            </a:r>
          </a:p>
          <a:p>
            <a:r>
              <a:rPr lang="en-US" dirty="0" smtClean="0"/>
              <a:t>Tallahassee (Non-Grant) – 3 confirmed</a:t>
            </a:r>
          </a:p>
          <a:p>
            <a:pPr marL="0" indent="0">
              <a:buNone/>
            </a:pPr>
            <a:r>
              <a:rPr lang="en-US" dirty="0" smtClean="0"/>
              <a:t>**Only recruiting for Chinese 1-2 and ROTC courses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***Non-Grant courses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007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May 20, 2014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922" y="1380930"/>
            <a:ext cx="1639078" cy="160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Grant Data</a:t>
            </a:r>
          </a:p>
          <a:p>
            <a:r>
              <a:rPr lang="en-US" dirty="0" smtClean="0"/>
              <a:t>Grant Needs</a:t>
            </a:r>
          </a:p>
          <a:p>
            <a:r>
              <a:rPr lang="en-US" dirty="0" smtClean="0"/>
              <a:t>Non-Grant Data</a:t>
            </a:r>
          </a:p>
          <a:p>
            <a:r>
              <a:rPr lang="en-US" dirty="0" smtClean="0"/>
              <a:t>Non-Grant Needs</a:t>
            </a:r>
          </a:p>
          <a:p>
            <a:r>
              <a:rPr lang="en-US" dirty="0" smtClean="0"/>
              <a:t>Other Information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0051"/>
            <a:ext cx="12192000" cy="12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Items Published - Grant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 smtClean="0"/>
              <a:t>1/20:  289</a:t>
            </a:r>
          </a:p>
          <a:p>
            <a:r>
              <a:rPr lang="en-US" sz="2000" dirty="0" smtClean="0"/>
              <a:t>2/3:  664</a:t>
            </a:r>
          </a:p>
          <a:p>
            <a:r>
              <a:rPr lang="en-US" sz="2000" dirty="0" smtClean="0"/>
              <a:t>2/13:  978</a:t>
            </a:r>
          </a:p>
          <a:p>
            <a:r>
              <a:rPr lang="en-US" sz="2000" dirty="0" smtClean="0"/>
              <a:t>2/27:  1,698</a:t>
            </a:r>
          </a:p>
          <a:p>
            <a:r>
              <a:rPr lang="en-US" sz="2000" dirty="0" smtClean="0"/>
              <a:t>3/12:  2,317</a:t>
            </a:r>
          </a:p>
          <a:p>
            <a:r>
              <a:rPr lang="en-US" sz="2000" dirty="0" smtClean="0"/>
              <a:t>4/2:  3,810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As of May 15, 2014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rgbClr val="FF0000"/>
                </a:solidFill>
              </a:rPr>
              <a:t>7,323 items published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0051"/>
            <a:ext cx="12192000" cy="12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Leadership Education and Training 1 (Army ROTC)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Aerospace Science 1 (Air Force ROTC)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Technical Design 1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Chinese 1-2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4294967295"/>
          </p:nvPr>
        </p:nvSpPr>
        <p:spPr>
          <a:xfrm>
            <a:off x="0" y="1828800"/>
            <a:ext cx="4491038" cy="830263"/>
          </a:xfrm>
        </p:spPr>
        <p:txBody>
          <a:bodyPr/>
          <a:lstStyle/>
          <a:p>
            <a:r>
              <a:rPr lang="en-US" dirty="0" smtClean="0"/>
              <a:t>Teachers Still Needed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294967295"/>
          </p:nvPr>
        </p:nvSpPr>
        <p:spPr>
          <a:xfrm>
            <a:off x="7702550" y="2743200"/>
            <a:ext cx="4489450" cy="3433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6278"/>
            <a:ext cx="12192000" cy="95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1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Items Published – Non Grant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1/20:  1,201</a:t>
            </a:r>
          </a:p>
          <a:p>
            <a:r>
              <a:rPr lang="en-US" dirty="0" smtClean="0"/>
              <a:t>2/3:  1,207</a:t>
            </a:r>
          </a:p>
          <a:p>
            <a:r>
              <a:rPr lang="en-US" dirty="0" smtClean="0"/>
              <a:t>2/27:  1,316</a:t>
            </a:r>
          </a:p>
          <a:p>
            <a:r>
              <a:rPr lang="en-US" dirty="0" smtClean="0"/>
              <a:t>3/16:  1,464</a:t>
            </a:r>
          </a:p>
          <a:p>
            <a:r>
              <a:rPr lang="en-US" dirty="0" smtClean="0"/>
              <a:t>4/2:  1,642</a:t>
            </a:r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As of May 19, 2014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2,414 Items Published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0051"/>
            <a:ext cx="12192000" cy="12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0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Items Published by Course – Non Grant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Health Science 1:  </a:t>
            </a:r>
            <a:r>
              <a:rPr lang="en-US" dirty="0" smtClean="0"/>
              <a:t>150</a:t>
            </a:r>
            <a:endParaRPr lang="en-US" dirty="0" smtClean="0"/>
          </a:p>
          <a:p>
            <a:r>
              <a:rPr lang="en-US" dirty="0" smtClean="0"/>
              <a:t>Health Science 2:  </a:t>
            </a:r>
            <a:r>
              <a:rPr lang="en-US" dirty="0" smtClean="0"/>
              <a:t>40</a:t>
            </a:r>
            <a:endParaRPr lang="en-US" dirty="0" smtClean="0"/>
          </a:p>
          <a:p>
            <a:r>
              <a:rPr lang="en-US" dirty="0" smtClean="0"/>
              <a:t>Nutrition &amp; Wellness:  </a:t>
            </a:r>
            <a:r>
              <a:rPr lang="en-US" dirty="0" smtClean="0"/>
              <a:t>70</a:t>
            </a:r>
            <a:endParaRPr lang="en-US" dirty="0" smtClean="0"/>
          </a:p>
          <a:p>
            <a:r>
              <a:rPr lang="en-US" dirty="0" smtClean="0"/>
              <a:t>Principles of Food Prep:  </a:t>
            </a:r>
            <a:r>
              <a:rPr lang="en-US" dirty="0" smtClean="0"/>
              <a:t>49</a:t>
            </a:r>
          </a:p>
          <a:p>
            <a:r>
              <a:rPr lang="en-US" dirty="0" smtClean="0"/>
              <a:t>Criminal Justice 1-3:  230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Social Studies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American Econ </a:t>
            </a:r>
            <a:r>
              <a:rPr lang="en-US" dirty="0" err="1" smtClean="0">
                <a:solidFill>
                  <a:srgbClr val="00B050"/>
                </a:solidFill>
              </a:rPr>
              <a:t>Exp</a:t>
            </a:r>
            <a:r>
              <a:rPr lang="en-US" dirty="0" smtClean="0">
                <a:solidFill>
                  <a:srgbClr val="00B050"/>
                </a:solidFill>
              </a:rPr>
              <a:t>:  Complete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Civics:  Complete</a:t>
            </a:r>
          </a:p>
          <a:p>
            <a:r>
              <a:rPr lang="en-US" dirty="0" smtClean="0"/>
              <a:t>Anthropology:  </a:t>
            </a:r>
            <a:r>
              <a:rPr lang="en-US" dirty="0" smtClean="0"/>
              <a:t>194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3641"/>
            <a:ext cx="12192000" cy="105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6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Items Published by Course – Non Grant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Creative Writing 1:  </a:t>
            </a:r>
            <a:r>
              <a:rPr lang="en-US" dirty="0" smtClean="0">
                <a:solidFill>
                  <a:srgbClr val="00B050"/>
                </a:solidFill>
              </a:rPr>
              <a:t>Complete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Creative Writing 2:  62</a:t>
            </a:r>
          </a:p>
          <a:p>
            <a:r>
              <a:rPr lang="en-US" dirty="0" smtClean="0"/>
              <a:t>Creative Writing 3:  32</a:t>
            </a:r>
          </a:p>
          <a:p>
            <a:r>
              <a:rPr lang="en-US" dirty="0" smtClean="0"/>
              <a:t>Creative Writing 4:  38</a:t>
            </a:r>
          </a:p>
          <a:p>
            <a:r>
              <a:rPr lang="en-US" dirty="0" smtClean="0"/>
              <a:t>Creative Writing 5:  2</a:t>
            </a:r>
          </a:p>
          <a:p>
            <a:r>
              <a:rPr lang="en-US" dirty="0" smtClean="0"/>
              <a:t>Journalism 2:  </a:t>
            </a:r>
            <a:r>
              <a:rPr lang="en-US" dirty="0" smtClean="0"/>
              <a:t>59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ELA Cont.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Journalism 3:  </a:t>
            </a:r>
            <a:r>
              <a:rPr lang="en-US" dirty="0" smtClean="0"/>
              <a:t>118</a:t>
            </a:r>
            <a:endParaRPr lang="en-US" dirty="0" smtClean="0"/>
          </a:p>
          <a:p>
            <a:r>
              <a:rPr lang="en-US" dirty="0" smtClean="0"/>
              <a:t>Journalism 4:  </a:t>
            </a:r>
            <a:r>
              <a:rPr lang="en-US" dirty="0" smtClean="0"/>
              <a:t>120</a:t>
            </a:r>
            <a:endParaRPr lang="en-US" dirty="0" smtClean="0"/>
          </a:p>
          <a:p>
            <a:r>
              <a:rPr lang="en-US" dirty="0" smtClean="0"/>
              <a:t>MJ Research 1:  </a:t>
            </a:r>
            <a:r>
              <a:rPr lang="en-US" dirty="0" smtClean="0"/>
              <a:t>33</a:t>
            </a:r>
          </a:p>
          <a:p>
            <a:r>
              <a:rPr lang="en-US" dirty="0" smtClean="0"/>
              <a:t>MJ Speech and Debate 1: 4</a:t>
            </a:r>
          </a:p>
          <a:p>
            <a:r>
              <a:rPr lang="en-US" dirty="0" smtClean="0"/>
              <a:t>Debate 2: 8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3641"/>
            <a:ext cx="12192000" cy="105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05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Items Published by Course – Non Grant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Science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Marine Science 2 Honors </a:t>
            </a:r>
            <a:r>
              <a:rPr lang="en-US" dirty="0" smtClean="0">
                <a:solidFill>
                  <a:srgbClr val="00B050"/>
                </a:solidFill>
              </a:rPr>
              <a:t>– Complete</a:t>
            </a:r>
          </a:p>
          <a:p>
            <a:r>
              <a:rPr lang="en-US" dirty="0" smtClean="0"/>
              <a:t>Forensic Science 1-2:  55</a:t>
            </a:r>
          </a:p>
          <a:p>
            <a:endParaRPr lang="en-US" dirty="0" smtClean="0">
              <a:solidFill>
                <a:srgbClr val="00B05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Other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MJ </a:t>
            </a:r>
            <a:r>
              <a:rPr lang="en-US" dirty="0" smtClean="0"/>
              <a:t>Guitar 1:  </a:t>
            </a:r>
            <a:r>
              <a:rPr lang="en-US" dirty="0" smtClean="0"/>
              <a:t>40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0051"/>
            <a:ext cx="12192000" cy="12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3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Specs and Blueprints?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>
                <a:solidFill>
                  <a:srgbClr val="00B050"/>
                </a:solidFill>
                <a:hlinkClick r:id="rId2"/>
              </a:rPr>
              <a:t>http://</a:t>
            </a:r>
            <a:r>
              <a:rPr lang="en-US" sz="1600" dirty="0" smtClean="0">
                <a:solidFill>
                  <a:srgbClr val="00B050"/>
                </a:solidFill>
                <a:hlinkClick r:id="rId2"/>
              </a:rPr>
              <a:t>cfacteam.weebly.com/district-resources.html</a:t>
            </a:r>
            <a:endParaRPr lang="en-US" sz="1600" dirty="0" smtClean="0">
              <a:solidFill>
                <a:srgbClr val="00B050"/>
              </a:solidFill>
            </a:endParaRPr>
          </a:p>
          <a:p>
            <a:endParaRPr lang="en-US" sz="16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00B05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7702550" y="2743200"/>
            <a:ext cx="4489450" cy="34337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9624"/>
            <a:ext cx="12192000" cy="99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0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ducation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cation_16x9.potx" id="{AA5F22BC-61EA-4F01-AB22-75117871E196}" vid="{BD0EB374-1DDC-4F15-88A9-D386288C58A6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6F0C7C-95CD-4157-B59F-1693F8160B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0</TotalTime>
  <Words>318</Words>
  <Application>Microsoft Office PowerPoint</Application>
  <PresentationFormat>Widescreen</PresentationFormat>
  <Paragraphs>80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Wingdings</vt:lpstr>
      <vt:lpstr>Education 16x9</vt:lpstr>
      <vt:lpstr>CFAC Leadership Meeting</vt:lpstr>
      <vt:lpstr>Agenda</vt:lpstr>
      <vt:lpstr>Total Items Published - Grant</vt:lpstr>
      <vt:lpstr>Grant Needs</vt:lpstr>
      <vt:lpstr>Total Items Published – Non Grant</vt:lpstr>
      <vt:lpstr>Items Published by Course – Non Grant</vt:lpstr>
      <vt:lpstr>Items Published by Course – Non Grant</vt:lpstr>
      <vt:lpstr>Items Published by Course – Non Grant</vt:lpstr>
      <vt:lpstr>Item Specs and Blueprints?</vt:lpstr>
      <vt:lpstr>Summer Work Sessions</vt:lpstr>
      <vt:lpstr>Questions?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2014-04-07T13:40:55Z</dcterms:created>
  <dcterms:modified xsi:type="dcterms:W3CDTF">2014-05-19T17:41:23Z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TC034629029991</vt:lpwstr>
  </property>
</Properties>
</file>