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72" r:id="rId6"/>
    <p:sldId id="258" r:id="rId7"/>
    <p:sldId id="259" r:id="rId8"/>
    <p:sldId id="260" r:id="rId9"/>
    <p:sldId id="275" r:id="rId10"/>
    <p:sldId id="257" r:id="rId11"/>
    <p:sldId id="261" r:id="rId12"/>
    <p:sldId id="262" r:id="rId13"/>
    <p:sldId id="263" r:id="rId14"/>
    <p:sldId id="264" r:id="rId15"/>
    <p:sldId id="276" r:id="rId16"/>
    <p:sldId id="265" r:id="rId17"/>
    <p:sldId id="266" r:id="rId18"/>
    <p:sldId id="267" r:id="rId19"/>
    <p:sldId id="268" r:id="rId20"/>
    <p:sldId id="277" r:id="rId21"/>
    <p:sldId id="269" r:id="rId22"/>
    <p:sldId id="273" r:id="rId23"/>
    <p:sldId id="271" r:id="rId24"/>
    <p:sldId id="274"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72467" autoAdjust="0"/>
  </p:normalViewPr>
  <p:slideViewPr>
    <p:cSldViewPr snapToGrid="0">
      <p:cViewPr varScale="1">
        <p:scale>
          <a:sx n="57" d="100"/>
          <a:sy n="57" d="100"/>
        </p:scale>
        <p:origin x="288"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Chance</a:t>
            </a:r>
            <a:r>
              <a:rPr lang="en-US" sz="2000" baseline="0"/>
              <a:t> of False Positive, Multiple Choice Items</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1 item</c:v>
                </c:pt>
                <c:pt idx="1">
                  <c:v>2 items</c:v>
                </c:pt>
                <c:pt idx="2">
                  <c:v>3 items</c:v>
                </c:pt>
                <c:pt idx="3">
                  <c:v>4 items</c:v>
                </c:pt>
              </c:strCache>
            </c:strRef>
          </c:cat>
          <c:val>
            <c:numRef>
              <c:f>Sheet1!$B$1:$B$4</c:f>
              <c:numCache>
                <c:formatCode>0.0%</c:formatCode>
                <c:ptCount val="4"/>
                <c:pt idx="0">
                  <c:v>0.25</c:v>
                </c:pt>
                <c:pt idx="1">
                  <c:v>6.25E-2</c:v>
                </c:pt>
                <c:pt idx="2">
                  <c:v>1.5625E-2</c:v>
                </c:pt>
                <c:pt idx="3">
                  <c:v>3.90625E-3</c:v>
                </c:pt>
              </c:numCache>
            </c:numRef>
          </c:val>
          <c:smooth val="0"/>
        </c:ser>
        <c:dLbls>
          <c:dLblPos val="t"/>
          <c:showLegendKey val="0"/>
          <c:showVal val="1"/>
          <c:showCatName val="0"/>
          <c:showSerName val="0"/>
          <c:showPercent val="0"/>
          <c:showBubbleSize val="0"/>
        </c:dLbls>
        <c:smooth val="0"/>
        <c:axId val="325541744"/>
        <c:axId val="325542304"/>
      </c:lineChart>
      <c:catAx>
        <c:axId val="32554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25542304"/>
        <c:crosses val="autoZero"/>
        <c:auto val="1"/>
        <c:lblAlgn val="ctr"/>
        <c:lblOffset val="100"/>
        <c:noMultiLvlLbl val="0"/>
      </c:catAx>
      <c:valAx>
        <c:axId val="325542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54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24747-01E5-46E5-96D0-64BC6C5E8384}" type="datetimeFigureOut">
              <a:rPr lang="en-US" smtClean="0"/>
              <a:t>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47625-D115-476E-B76F-3B80A56307D8}" type="slidenum">
              <a:rPr lang="en-US" smtClean="0"/>
              <a:t>‹#›</a:t>
            </a:fld>
            <a:endParaRPr lang="en-US"/>
          </a:p>
        </p:txBody>
      </p:sp>
    </p:spTree>
    <p:extLst>
      <p:ext uri="{BB962C8B-B14F-4D97-AF65-F5344CB8AC3E}">
        <p14:creationId xmlns:p14="http://schemas.microsoft.com/office/powerpoint/2010/main" val="335848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the focus here is on building district-level assessments – the process followed by teachers in building classroom assessments will deviate in several areas.  Also emphasize why we develop blueprints – </a:t>
            </a:r>
            <a:r>
              <a:rPr lang="en-US" baseline="0" smtClean="0"/>
              <a:t>content validity.</a:t>
            </a:r>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1</a:t>
            </a:fld>
            <a:endParaRPr lang="en-US"/>
          </a:p>
        </p:txBody>
      </p:sp>
    </p:spTree>
    <p:extLst>
      <p:ext uri="{BB962C8B-B14F-4D97-AF65-F5344CB8AC3E}">
        <p14:creationId xmlns:p14="http://schemas.microsoft.com/office/powerpoint/2010/main" val="2254537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language of the benchmark itself determines the cognitive complexity at which it</a:t>
            </a:r>
            <a:r>
              <a:rPr lang="en-US" baseline="0" dirty="0" smtClean="0"/>
              <a:t> should ideally be assessed. You can also see in CPALMS where, for many standards, this number is already given to you.  As you make decisions about the overall composition of the blueprint, in terms of cognitive complexity level, first consider how these percentages align with the ideal complexity levels of the standards you’ve selected.  A good rule of thumb is the 50% guideline – at least 50% of the items assessing a standard should be written AT or ABOVE the recommended complexity level for the benchmark.  So, if you have a standard that asks students to do higher-order thinking such as defending a position, and you write only low complexity items to assess this standard, then your test will be out of alignment with the standards you are assessing.</a:t>
            </a:r>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11</a:t>
            </a:fld>
            <a:endParaRPr lang="en-US"/>
          </a:p>
        </p:txBody>
      </p:sp>
    </p:spTree>
    <p:extLst>
      <p:ext uri="{BB962C8B-B14F-4D97-AF65-F5344CB8AC3E}">
        <p14:creationId xmlns:p14="http://schemas.microsoft.com/office/powerpoint/2010/main" val="88669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16</a:t>
            </a:fld>
            <a:endParaRPr lang="en-US"/>
          </a:p>
        </p:txBody>
      </p:sp>
    </p:spTree>
    <p:extLst>
      <p:ext uri="{BB962C8B-B14F-4D97-AF65-F5344CB8AC3E}">
        <p14:creationId xmlns:p14="http://schemas.microsoft.com/office/powerpoint/2010/main" val="361928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As</a:t>
            </a:r>
            <a:r>
              <a:rPr lang="en-US" baseline="0" dirty="0" smtClean="0"/>
              <a:t> stated earlier, t</a:t>
            </a:r>
            <a:r>
              <a:rPr lang="en-US" dirty="0" smtClean="0"/>
              <a:t>he benchmark</a:t>
            </a:r>
            <a:r>
              <a:rPr lang="en-US" baseline="0" dirty="0" smtClean="0"/>
              <a:t> clarification is a statement of what the students will do in order to demonstrate that they have mastered the benchmark.  This b</a:t>
            </a:r>
            <a:r>
              <a:rPr lang="en-US" dirty="0" smtClean="0"/>
              <a:t>enchmark clarification will help item writers and reviewers ensure that the items being produced are assessing exactly what students need to know in order to demonstrate mastery of the benchmark.  Item writers will use the benchmark clarification as a guide when writing items.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48BA3CA-FC4B-4932-A05F-14669C36BD53}" type="slidenum">
              <a:rPr lang="en-US" smtClean="0">
                <a:latin typeface="Calibri" panose="020F0502020204030204" pitchFamily="34" charset="0"/>
              </a:rPr>
              <a:pPr/>
              <a:t>19</a:t>
            </a:fld>
            <a:endParaRPr lang="en-US" smtClean="0">
              <a:latin typeface="Calibri" panose="020F0502020204030204" pitchFamily="34" charset="0"/>
            </a:endParaRPr>
          </a:p>
        </p:txBody>
      </p:sp>
    </p:spTree>
    <p:extLst>
      <p:ext uri="{BB962C8B-B14F-4D97-AF65-F5344CB8AC3E}">
        <p14:creationId xmlns:p14="http://schemas.microsoft.com/office/powerpoint/2010/main" val="153719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Content limits will help item writers and reviewer determine what should be addressed in items being written.  They also specify what should NOT be assessed as part of that benchmark.  Many</a:t>
            </a:r>
            <a:r>
              <a:rPr lang="en-US" baseline="0" dirty="0" smtClean="0"/>
              <a:t> benchmarks are written very broadly, so the content limits are the test item specification developer’s narrower, course-specific focus of test items.  For example, a life science benchmark assessed in a marine science course will need to have different content limits than the same benchmark assessed in a Forensic Science course.  </a:t>
            </a:r>
            <a:r>
              <a:rPr lang="en-US" dirty="0" smtClean="0"/>
              <a:t>A few examples are provided here.  As an item specification developer, you will want to pay close attention to the content limits for each benchmark to ensure that items written according to the specifications are meeting the required qualifications.</a:t>
            </a:r>
          </a:p>
          <a:p>
            <a:endParaRPr lang="en-US" dirty="0"/>
          </a:p>
        </p:txBody>
      </p:sp>
      <p:sp>
        <p:nvSpPr>
          <p:cNvPr id="4" name="Slide Number Placeholder 3"/>
          <p:cNvSpPr>
            <a:spLocks noGrp="1"/>
          </p:cNvSpPr>
          <p:nvPr>
            <p:ph type="sldNum" sz="quarter" idx="10"/>
          </p:nvPr>
        </p:nvSpPr>
        <p:spPr/>
        <p:txBody>
          <a:bodyPr/>
          <a:lstStyle/>
          <a:p>
            <a:fld id="{E153079C-39CB-4102-9BD8-287FA22EABAB}" type="slidenum">
              <a:rPr lang="en-US" smtClean="0"/>
              <a:pPr/>
              <a:t>21</a:t>
            </a:fld>
            <a:endParaRPr lang="en-US"/>
          </a:p>
        </p:txBody>
      </p:sp>
    </p:spTree>
    <p:extLst>
      <p:ext uri="{BB962C8B-B14F-4D97-AF65-F5344CB8AC3E}">
        <p14:creationId xmlns:p14="http://schemas.microsoft.com/office/powerpoint/2010/main" val="383640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Step 1 is test design, known as the blueprint.  This determines which benchmarks from the course description are evaluated at what cognitive complexity level.  The blueprint also determines item format, item difficulty, and cognitive complexity level for individual test items.  Because</a:t>
            </a:r>
            <a:r>
              <a:rPr lang="en-US" baseline="0" dirty="0" smtClean="0"/>
              <a:t> you will be working together with other content experts for your course to develop these blueprints, we will go over the blueprint creation process in later detail..  Your team will evaluate each item in the course description to determine which of those are appropriate for large-scale, standardized assessment, and which are priority benchmarks that were truly representative of course content.  Then, you will create a test blueprint that includes only those assessable, priority benchmarks.</a:t>
            </a:r>
            <a:endParaRPr lang="en-US"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8CF4EE-7ECC-422D-A07F-16DDE8E972CA}" type="slidenum">
              <a:rPr lang="en-US" smtClean="0">
                <a:latin typeface="Calibri" panose="020F0502020204030204" pitchFamily="34" charset="0"/>
              </a:rPr>
              <a:pPr/>
              <a:t>2</a:t>
            </a:fld>
            <a:endParaRPr lang="en-US" smtClean="0">
              <a:latin typeface="Calibri" panose="020F0502020204030204" pitchFamily="34" charset="0"/>
            </a:endParaRPr>
          </a:p>
        </p:txBody>
      </p:sp>
    </p:spTree>
    <p:extLst>
      <p:ext uri="{BB962C8B-B14F-4D97-AF65-F5344CB8AC3E}">
        <p14:creationId xmlns:p14="http://schemas.microsoft.com/office/powerpoint/2010/main" val="313594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CPALMS for course standards – Some</a:t>
            </a:r>
            <a:r>
              <a:rPr lang="en-US" baseline="0" dirty="0" smtClean="0"/>
              <a:t> have several years, some have relatively few standards, [click] some have very many standards.</a:t>
            </a:r>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3</a:t>
            </a:fld>
            <a:endParaRPr lang="en-US"/>
          </a:p>
        </p:txBody>
      </p:sp>
    </p:spTree>
    <p:extLst>
      <p:ext uri="{BB962C8B-B14F-4D97-AF65-F5344CB8AC3E}">
        <p14:creationId xmlns:p14="http://schemas.microsoft.com/office/powerpoint/2010/main" val="400063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this is where the process differs from that followed by teachers for classroom assessment – they do not have</a:t>
            </a:r>
            <a:r>
              <a:rPr lang="en-US" baseline="0" dirty="0" smtClean="0"/>
              <a:t> to consider points 2 and 3.  They are assessing more standards since they assess throughout the year.</a:t>
            </a:r>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4</a:t>
            </a:fld>
            <a:endParaRPr lang="en-US"/>
          </a:p>
        </p:txBody>
      </p:sp>
    </p:spTree>
    <p:extLst>
      <p:ext uri="{BB962C8B-B14F-4D97-AF65-F5344CB8AC3E}">
        <p14:creationId xmlns:p14="http://schemas.microsoft.com/office/powerpoint/2010/main" val="96366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847625-D115-476E-B76F-3B80A56307D8}" type="slidenum">
              <a:rPr lang="en-US" smtClean="0"/>
              <a:t>5</a:t>
            </a:fld>
            <a:endParaRPr lang="en-US"/>
          </a:p>
        </p:txBody>
      </p:sp>
    </p:spTree>
    <p:extLst>
      <p:ext uri="{BB962C8B-B14F-4D97-AF65-F5344CB8AC3E}">
        <p14:creationId xmlns:p14="http://schemas.microsoft.com/office/powerpoint/2010/main" val="2175968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Curriculum map will show how much time is allocated</a:t>
            </a:r>
            <a:r>
              <a:rPr lang="en-US" baseline="0" dirty="0" smtClean="0"/>
              <a:t> to each standard, and when in the year the standard should be taught.  In this example, you would not put this standard, L.14.46, into a midterm test, since the standard hasn’t been covered yet.</a:t>
            </a:r>
          </a:p>
          <a:p>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7</a:t>
            </a:fld>
            <a:endParaRPr lang="en-US"/>
          </a:p>
        </p:txBody>
      </p:sp>
    </p:spTree>
    <p:extLst>
      <p:ext uri="{BB962C8B-B14F-4D97-AF65-F5344CB8AC3E}">
        <p14:creationId xmlns:p14="http://schemas.microsoft.com/office/powerpoint/2010/main" val="169571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considering</a:t>
            </a:r>
            <a:r>
              <a:rPr lang="en-US" baseline="0" dirty="0" smtClean="0"/>
              <a:t> how heavily to represent a standard on a blueprint, use your pacing guide as a reference.  In this example, Multiplication as a category of standards should have almost 3 times as many items assessing this concept as the category Representing and Using Numbers Through Millions, since Multiplication is taught for 25 days, and Numbers are taught for 9 days.  The weighting on the chart that Ted showed earlier should reflect the amount of instructional time spent on each concept.</a:t>
            </a:r>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8</a:t>
            </a:fld>
            <a:endParaRPr lang="en-US"/>
          </a:p>
        </p:txBody>
      </p:sp>
    </p:spTree>
    <p:extLst>
      <p:ext uri="{BB962C8B-B14F-4D97-AF65-F5344CB8AC3E}">
        <p14:creationId xmlns:p14="http://schemas.microsoft.com/office/powerpoint/2010/main" val="187334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we get 50 items total?  Discuss necessity</a:t>
            </a:r>
            <a:r>
              <a:rPr lang="en-US" baseline="0" dirty="0" smtClean="0"/>
              <a:t> of setting purpose at the beginning.  Is this a midterm exam designed to be administered in 45 minutes?  Is this a final exam designed to be administered in 90 minutes?  The purpose will drive all of the decisions that we make from here on out.</a:t>
            </a:r>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9</a:t>
            </a:fld>
            <a:endParaRPr lang="en-US"/>
          </a:p>
        </p:txBody>
      </p:sp>
    </p:spTree>
    <p:extLst>
      <p:ext uri="{BB962C8B-B14F-4D97-AF65-F5344CB8AC3E}">
        <p14:creationId xmlns:p14="http://schemas.microsoft.com/office/powerpoint/2010/main" val="257000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how we would</a:t>
            </a:r>
            <a:r>
              <a:rPr lang="en-US" baseline="0" dirty="0" smtClean="0"/>
              <a:t> use our overall plan for the cognitive complexity of the assessment to determine how many items are appropriate for each level of complexity.  But these numbers don’t come out of thin air or just because we feel this is right.  They are based on information from the standards themselves.</a:t>
            </a:r>
            <a:endParaRPr lang="en-US" dirty="0"/>
          </a:p>
        </p:txBody>
      </p:sp>
      <p:sp>
        <p:nvSpPr>
          <p:cNvPr id="4" name="Slide Number Placeholder 3"/>
          <p:cNvSpPr>
            <a:spLocks noGrp="1"/>
          </p:cNvSpPr>
          <p:nvPr>
            <p:ph type="sldNum" sz="quarter" idx="10"/>
          </p:nvPr>
        </p:nvSpPr>
        <p:spPr/>
        <p:txBody>
          <a:bodyPr/>
          <a:lstStyle/>
          <a:p>
            <a:fld id="{D8847625-D115-476E-B76F-3B80A56307D8}" type="slidenum">
              <a:rPr lang="en-US" smtClean="0"/>
              <a:t>10</a:t>
            </a:fld>
            <a:endParaRPr lang="en-US"/>
          </a:p>
        </p:txBody>
      </p:sp>
    </p:spTree>
    <p:extLst>
      <p:ext uri="{BB962C8B-B14F-4D97-AF65-F5344CB8AC3E}">
        <p14:creationId xmlns:p14="http://schemas.microsoft.com/office/powerpoint/2010/main" val="3107408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AA7A4F-F5FC-4CB3-9CEF-36FA2F043B1C}"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88128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7A4F-F5FC-4CB3-9CEF-36FA2F043B1C}"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33329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7A4F-F5FC-4CB3-9CEF-36FA2F043B1C}"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739125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7A4F-F5FC-4CB3-9CEF-36FA2F043B1C}"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72D3-78D2-4F0A-926E-1F729223FE8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33205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7A4F-F5FC-4CB3-9CEF-36FA2F043B1C}"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445048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1AA7A4F-F5FC-4CB3-9CEF-36FA2F043B1C}"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2560439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1AA7A4F-F5FC-4CB3-9CEF-36FA2F043B1C}"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3236409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AA7A4F-F5FC-4CB3-9CEF-36FA2F043B1C}"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15543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AA7A4F-F5FC-4CB3-9CEF-36FA2F043B1C}"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17601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AA7A4F-F5FC-4CB3-9CEF-36FA2F043B1C}"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293648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AA7A4F-F5FC-4CB3-9CEF-36FA2F043B1C}" type="datetimeFigureOut">
              <a:rPr lang="en-US" smtClean="0"/>
              <a:t>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2806087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AA7A4F-F5FC-4CB3-9CEF-36FA2F043B1C}"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54969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AA7A4F-F5FC-4CB3-9CEF-36FA2F043B1C}" type="datetimeFigureOut">
              <a:rPr lang="en-US" smtClean="0"/>
              <a:t>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326082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AA7A4F-F5FC-4CB3-9CEF-36FA2F043B1C}" type="datetimeFigureOut">
              <a:rPr lang="en-US" smtClean="0"/>
              <a:t>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400564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1AA7A4F-F5FC-4CB3-9CEF-36FA2F043B1C}" type="datetimeFigureOut">
              <a:rPr lang="en-US" smtClean="0"/>
              <a:t>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3676930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7A4F-F5FC-4CB3-9CEF-36FA2F043B1C}"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5899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AA7A4F-F5FC-4CB3-9CEF-36FA2F043B1C}" type="datetimeFigureOut">
              <a:rPr lang="en-US" smtClean="0"/>
              <a:t>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7972D3-78D2-4F0A-926E-1F729223FE85}" type="slidenum">
              <a:rPr lang="en-US" smtClean="0"/>
              <a:t>‹#›</a:t>
            </a:fld>
            <a:endParaRPr lang="en-US"/>
          </a:p>
        </p:txBody>
      </p:sp>
    </p:spTree>
    <p:extLst>
      <p:ext uri="{BB962C8B-B14F-4D97-AF65-F5344CB8AC3E}">
        <p14:creationId xmlns:p14="http://schemas.microsoft.com/office/powerpoint/2010/main" val="377212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1AA7A4F-F5FC-4CB3-9CEF-36FA2F043B1C}" type="datetimeFigureOut">
              <a:rPr lang="en-US" smtClean="0"/>
              <a:t>2/4/2015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F7972D3-78D2-4F0A-926E-1F729223FE85}" type="slidenum">
              <a:rPr lang="en-US" smtClean="0"/>
              <a:t>‹#›</a:t>
            </a:fld>
            <a:endParaRPr lang="en-US"/>
          </a:p>
        </p:txBody>
      </p:sp>
    </p:spTree>
    <p:extLst>
      <p:ext uri="{BB962C8B-B14F-4D97-AF65-F5344CB8AC3E}">
        <p14:creationId xmlns:p14="http://schemas.microsoft.com/office/powerpoint/2010/main" val="1856428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Test Development: Connecting Curriculum Maps/pacing Guides, Item Specifications, and Test Blueprints</a:t>
            </a:r>
            <a:endParaRPr lang="en-US" dirty="0"/>
          </a:p>
        </p:txBody>
      </p:sp>
      <p:sp>
        <p:nvSpPr>
          <p:cNvPr id="3" name="Subtitle 2"/>
          <p:cNvSpPr>
            <a:spLocks noGrp="1"/>
          </p:cNvSpPr>
          <p:nvPr>
            <p:ph type="subTitle" idx="1"/>
          </p:nvPr>
        </p:nvSpPr>
        <p:spPr>
          <a:xfrm>
            <a:off x="564444" y="3886200"/>
            <a:ext cx="11251038" cy="2971800"/>
          </a:xfrm>
        </p:spPr>
        <p:txBody>
          <a:bodyPr>
            <a:normAutofit/>
          </a:bodyPr>
          <a:lstStyle/>
          <a:p>
            <a:r>
              <a:rPr lang="en-US" dirty="0" smtClean="0"/>
              <a:t>Developed by:</a:t>
            </a:r>
          </a:p>
          <a:p>
            <a:pPr algn="l"/>
            <a:r>
              <a:rPr lang="en-US" dirty="0" smtClean="0"/>
              <a:t>	Heather P. </a:t>
            </a:r>
            <a:r>
              <a:rPr lang="en-US" dirty="0"/>
              <a:t>Wright					</a:t>
            </a:r>
            <a:r>
              <a:rPr lang="en-US" dirty="0" err="1" smtClean="0"/>
              <a:t>Cherlottla</a:t>
            </a:r>
            <a:r>
              <a:rPr lang="en-US" dirty="0" smtClean="0"/>
              <a:t> </a:t>
            </a:r>
            <a:r>
              <a:rPr lang="en-US" dirty="0" err="1"/>
              <a:t>argrett</a:t>
            </a:r>
            <a:endParaRPr lang="en-US" dirty="0" smtClean="0"/>
          </a:p>
          <a:p>
            <a:pPr algn="l"/>
            <a:r>
              <a:rPr lang="en-US" dirty="0" smtClean="0"/>
              <a:t>School District of Osceola County		Seminole County Public Schools</a:t>
            </a:r>
          </a:p>
          <a:p>
            <a:pPr algn="l"/>
            <a:endParaRPr lang="en-US" dirty="0"/>
          </a:p>
          <a:p>
            <a:pPr algn="l"/>
            <a:r>
              <a:rPr lang="en-US" sz="1200" dirty="0" smtClean="0"/>
              <a:t>*This presentation may not be modified.  Use of information from this presentation is only authorized with permission from &amp; attribution to authors.</a:t>
            </a:r>
            <a:endParaRPr lang="en-US" sz="1200" dirty="0"/>
          </a:p>
        </p:txBody>
      </p:sp>
    </p:spTree>
    <p:extLst>
      <p:ext uri="{BB962C8B-B14F-4D97-AF65-F5344CB8AC3E}">
        <p14:creationId xmlns:p14="http://schemas.microsoft.com/office/powerpoint/2010/main" val="3171945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of blueprint: Overall plan for cognitive complexity levels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89215797"/>
              </p:ext>
            </p:extLst>
          </p:nvPr>
        </p:nvGraphicFramePr>
        <p:xfrm>
          <a:off x="555812" y="2214695"/>
          <a:ext cx="11402640" cy="4161921"/>
        </p:xfrm>
        <a:graphic>
          <a:graphicData uri="http://schemas.openxmlformats.org/drawingml/2006/table">
            <a:tbl>
              <a:tblPr firstRow="1" firstCol="1" bandRow="1">
                <a:tableStyleId>{5C22544A-7EE6-4342-B048-85BDC9FD1C3A}</a:tableStyleId>
              </a:tblPr>
              <a:tblGrid>
                <a:gridCol w="3295779"/>
                <a:gridCol w="2664692"/>
                <a:gridCol w="2791762"/>
                <a:gridCol w="2650407"/>
              </a:tblGrid>
              <a:tr h="905263">
                <a:tc>
                  <a:txBody>
                    <a:bodyPr/>
                    <a:lstStyle/>
                    <a:p>
                      <a:pPr marL="0" marR="0" algn="ctr">
                        <a:lnSpc>
                          <a:spcPct val="115000"/>
                        </a:lnSpc>
                        <a:spcBef>
                          <a:spcPts val="0"/>
                        </a:spcBef>
                        <a:spcAft>
                          <a:spcPts val="0"/>
                        </a:spcAft>
                      </a:pPr>
                      <a:r>
                        <a:rPr lang="en-US" sz="2800" dirty="0">
                          <a:effectLst/>
                        </a:rPr>
                        <a:t>Grade / Course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a:effectLst/>
                        </a:rPr>
                        <a:t>Low</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a:effectLst/>
                        </a:rPr>
                        <a:t>Moderate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a:effectLst/>
                        </a:rPr>
                        <a:t>High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803018">
                <a:tc>
                  <a:txBody>
                    <a:bodyPr/>
                    <a:lstStyle/>
                    <a:p>
                      <a:pPr marL="0" marR="0" algn="ctr">
                        <a:lnSpc>
                          <a:spcPct val="115000"/>
                        </a:lnSpc>
                        <a:spcBef>
                          <a:spcPts val="0"/>
                        </a:spcBef>
                        <a:spcAft>
                          <a:spcPts val="0"/>
                        </a:spcAft>
                      </a:pPr>
                      <a:r>
                        <a:rPr lang="en-US" sz="2800">
                          <a:effectLst/>
                        </a:rPr>
                        <a:t>Biology 1/ 2000310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a:effectLst/>
                        </a:rPr>
                        <a:t>10% - 20%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a:effectLst/>
                        </a:rPr>
                        <a:t>60%- 80%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dirty="0">
                          <a:effectLst/>
                        </a:rPr>
                        <a:t>10%- 20%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336087">
                <a:tc>
                  <a:txBody>
                    <a:bodyPr/>
                    <a:lstStyle/>
                    <a:p>
                      <a:pPr marL="0" marR="0" algn="ctr">
                        <a:lnSpc>
                          <a:spcPct val="115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Item Calculation</a:t>
                      </a:r>
                    </a:p>
                  </a:txBody>
                  <a:tcPr marL="68580" marR="68580" marT="0" marB="0" anchor="b"/>
                </a:tc>
                <a:tc>
                  <a:txBody>
                    <a:bodyPr/>
                    <a:lstStyle/>
                    <a:p>
                      <a:pPr marL="0" marR="0" algn="ctr">
                        <a:lnSpc>
                          <a:spcPct val="115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.10*50 = </a:t>
                      </a: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5 items</a:t>
                      </a:r>
                    </a:p>
                    <a:p>
                      <a:pPr marL="0" marR="0" algn="ctr">
                        <a:lnSpc>
                          <a:spcPct val="115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.20*50 = </a:t>
                      </a:r>
                    </a:p>
                    <a:p>
                      <a:pPr marL="0" marR="0" algn="ctr">
                        <a:lnSpc>
                          <a:spcPct val="115000"/>
                        </a:lnSpc>
                        <a:spcBef>
                          <a:spcPts val="0"/>
                        </a:spcBef>
                        <a:spcAft>
                          <a:spcPts val="0"/>
                        </a:spcAft>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10 items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.60*50 = </a:t>
                      </a: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30 items</a:t>
                      </a:r>
                    </a:p>
                    <a:p>
                      <a:pPr marL="0" marR="0" algn="ctr">
                        <a:lnSpc>
                          <a:spcPct val="115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.80*50</a:t>
                      </a:r>
                      <a:r>
                        <a:rPr lang="en-US" sz="2800" baseline="0"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sz="2800" b="1" baseline="0" dirty="0" smtClean="0">
                          <a:effectLst/>
                          <a:latin typeface="Calibri" panose="020F0502020204030204" pitchFamily="34" charset="0"/>
                          <a:ea typeface="Calibri" panose="020F0502020204030204" pitchFamily="34" charset="0"/>
                          <a:cs typeface="Times New Roman" panose="02020603050405020304" pitchFamily="18" charset="0"/>
                        </a:rPr>
                        <a:t>40 items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.10*50 = </a:t>
                      </a: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5 items</a:t>
                      </a:r>
                    </a:p>
                    <a:p>
                      <a:pPr marL="0" marR="0" algn="ctr">
                        <a:lnSpc>
                          <a:spcPct val="115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.20 *50</a:t>
                      </a:r>
                      <a:r>
                        <a:rPr lang="en-US" sz="2800" baseline="0" dirty="0" smtClean="0">
                          <a:effectLst/>
                          <a:latin typeface="Calibri" panose="020F0502020204030204" pitchFamily="34" charset="0"/>
                          <a:ea typeface="Calibri" panose="020F0502020204030204" pitchFamily="34" charset="0"/>
                          <a:cs typeface="Times New Roman" panose="02020603050405020304" pitchFamily="18" charset="0"/>
                        </a:rPr>
                        <a:t> = </a:t>
                      </a:r>
                    </a:p>
                    <a:p>
                      <a:pPr marL="0" marR="0" algn="ctr">
                        <a:lnSpc>
                          <a:spcPct val="115000"/>
                        </a:lnSpc>
                        <a:spcBef>
                          <a:spcPts val="0"/>
                        </a:spcBef>
                        <a:spcAft>
                          <a:spcPts val="0"/>
                        </a:spcAft>
                      </a:pPr>
                      <a:r>
                        <a:rPr lang="en-US" sz="2800" b="1" baseline="0" dirty="0" smtClean="0">
                          <a:effectLst/>
                          <a:latin typeface="Calibri" panose="020F0502020204030204" pitchFamily="34" charset="0"/>
                          <a:ea typeface="Calibri" panose="020F0502020204030204" pitchFamily="34" charset="0"/>
                          <a:cs typeface="Times New Roman" panose="02020603050405020304" pitchFamily="18" charset="0"/>
                        </a:rPr>
                        <a:t>10 items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890724">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Total Items = 50</a:t>
                      </a:r>
                    </a:p>
                    <a:p>
                      <a:pPr marL="0" marR="0" algn="ctr">
                        <a:lnSpc>
                          <a:spcPct val="115000"/>
                        </a:lnSpc>
                        <a:spcBef>
                          <a:spcPts val="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5-10 Items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30-40 items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5-10</a:t>
                      </a:r>
                      <a:r>
                        <a:rPr lang="en-US" sz="2800" b="1" baseline="0" dirty="0" smtClean="0">
                          <a:effectLst/>
                          <a:latin typeface="Calibri" panose="020F0502020204030204" pitchFamily="34" charset="0"/>
                          <a:ea typeface="Calibri" panose="020F0502020204030204" pitchFamily="34" charset="0"/>
                          <a:cs typeface="Times New Roman" panose="02020603050405020304" pitchFamily="18" charset="0"/>
                        </a:rPr>
                        <a:t> items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Rectangle 4"/>
          <p:cNvSpPr/>
          <p:nvPr/>
        </p:nvSpPr>
        <p:spPr>
          <a:xfrm>
            <a:off x="537882" y="6211669"/>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50472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complexity: from CPALMS</a:t>
            </a:r>
            <a:endParaRPr lang="en-US" dirty="0"/>
          </a:p>
        </p:txBody>
      </p:sp>
      <p:pic>
        <p:nvPicPr>
          <p:cNvPr id="7" name="Content Placeholder 6"/>
          <p:cNvPicPr>
            <a:picLocks noGrp="1" noChangeAspect="1"/>
          </p:cNvPicPr>
          <p:nvPr>
            <p:ph sz="quarter" idx="13"/>
          </p:nvPr>
        </p:nvPicPr>
        <p:blipFill>
          <a:blip r:embed="rId3"/>
          <a:stretch>
            <a:fillRect/>
          </a:stretch>
        </p:blipFill>
        <p:spPr>
          <a:xfrm>
            <a:off x="2943101" y="1891344"/>
            <a:ext cx="6305797" cy="4743551"/>
          </a:xfrm>
          <a:prstGeom prst="rect">
            <a:avLst/>
          </a:prstGeom>
        </p:spPr>
      </p:pic>
      <p:sp>
        <p:nvSpPr>
          <p:cNvPr id="8" name="TextBox 7"/>
          <p:cNvSpPr txBox="1"/>
          <p:nvPr/>
        </p:nvSpPr>
        <p:spPr>
          <a:xfrm>
            <a:off x="674914" y="1891344"/>
            <a:ext cx="11008426" cy="2062103"/>
          </a:xfrm>
          <a:prstGeom prst="rect">
            <a:avLst/>
          </a:prstGeom>
          <a:solidFill>
            <a:schemeClr val="accent1">
              <a:lumMod val="40000"/>
              <a:lumOff val="60000"/>
            </a:schemeClr>
          </a:solidFill>
        </p:spPr>
        <p:txBody>
          <a:bodyPr wrap="square" rtlCol="0">
            <a:spAutoFit/>
          </a:bodyPr>
          <a:lstStyle/>
          <a:p>
            <a:r>
              <a:rPr lang="en-US" sz="3200" dirty="0" smtClean="0"/>
              <a:t>Sc.912.L.18.12: Discuss the special properties of water that contribute to Earth’s suitability as an environment for life: cohesive behavior, ability to moderate temperature, expansion upon freezing, and versatility as a solvent.</a:t>
            </a:r>
            <a:endParaRPr lang="en-US" sz="3200" dirty="0"/>
          </a:p>
        </p:txBody>
      </p:sp>
      <p:sp>
        <p:nvSpPr>
          <p:cNvPr id="9" name="TextBox 8"/>
          <p:cNvSpPr txBox="1"/>
          <p:nvPr/>
        </p:nvSpPr>
        <p:spPr>
          <a:xfrm>
            <a:off x="3428998" y="5460943"/>
            <a:ext cx="5334001" cy="954107"/>
          </a:xfrm>
          <a:prstGeom prst="rect">
            <a:avLst/>
          </a:prstGeom>
          <a:solidFill>
            <a:schemeClr val="accent1">
              <a:lumMod val="40000"/>
              <a:lumOff val="60000"/>
            </a:schemeClr>
          </a:solidFill>
        </p:spPr>
        <p:txBody>
          <a:bodyPr wrap="square" rtlCol="0">
            <a:spAutoFit/>
          </a:bodyPr>
          <a:lstStyle/>
          <a:p>
            <a:r>
              <a:rPr lang="en-US" sz="2800" dirty="0" smtClean="0"/>
              <a:t>Content Complexity: Level 2: Basic Application of Skills &amp; Concepts</a:t>
            </a:r>
            <a:endParaRPr lang="en-US" sz="2800" dirty="0"/>
          </a:p>
        </p:txBody>
      </p:sp>
      <p:sp>
        <p:nvSpPr>
          <p:cNvPr id="3" name="TextBox 2"/>
          <p:cNvSpPr txBox="1"/>
          <p:nvPr/>
        </p:nvSpPr>
        <p:spPr>
          <a:xfrm rot="19355780">
            <a:off x="3578575" y="2809688"/>
            <a:ext cx="5034844" cy="1323439"/>
          </a:xfrm>
          <a:prstGeom prst="rect">
            <a:avLst/>
          </a:prstGeom>
          <a:noFill/>
        </p:spPr>
        <p:txBody>
          <a:bodyPr wrap="square" rtlCol="0">
            <a:spAutoFit/>
          </a:bodyPr>
          <a:lstStyle/>
          <a:p>
            <a:r>
              <a:rPr lang="en-US" sz="8000" dirty="0" smtClean="0"/>
              <a:t>50% Rule</a:t>
            </a:r>
            <a:endParaRPr lang="en-US" sz="8000" dirty="0"/>
          </a:p>
        </p:txBody>
      </p:sp>
    </p:spTree>
    <p:extLst>
      <p:ext uri="{BB962C8B-B14F-4D97-AF65-F5344CB8AC3E}">
        <p14:creationId xmlns:p14="http://schemas.microsoft.com/office/powerpoint/2010/main" val="9016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Cognitive Complexity</a:t>
            </a:r>
            <a:endParaRPr lang="en-US" dirty="0"/>
          </a:p>
        </p:txBody>
      </p:sp>
      <p:sp>
        <p:nvSpPr>
          <p:cNvPr id="3" name="Content Placeholder 2"/>
          <p:cNvSpPr>
            <a:spLocks noGrp="1"/>
          </p:cNvSpPr>
          <p:nvPr>
            <p:ph sz="quarter" idx="13"/>
          </p:nvPr>
        </p:nvSpPr>
        <p:spPr/>
        <p:txBody>
          <a:bodyPr>
            <a:normAutofit/>
          </a:bodyPr>
          <a:lstStyle/>
          <a:p>
            <a:r>
              <a:rPr lang="en-US" sz="2800" dirty="0" smtClean="0"/>
              <a:t>Look at your 5 priority Driver’s Education standards.</a:t>
            </a:r>
          </a:p>
          <a:p>
            <a:r>
              <a:rPr lang="en-US" sz="2800" dirty="0" smtClean="0"/>
              <a:t>Identify ideal cognitive complexity level for each</a:t>
            </a:r>
          </a:p>
        </p:txBody>
      </p:sp>
    </p:spTree>
    <p:extLst>
      <p:ext uri="{BB962C8B-B14F-4D97-AF65-F5344CB8AC3E}">
        <p14:creationId xmlns:p14="http://schemas.microsoft.com/office/powerpoint/2010/main" val="268693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type: 3 ways to decide</a:t>
            </a:r>
            <a:endParaRPr lang="en-US" dirty="0"/>
          </a:p>
        </p:txBody>
      </p:sp>
      <p:sp>
        <p:nvSpPr>
          <p:cNvPr id="3" name="Content Placeholder 2"/>
          <p:cNvSpPr>
            <a:spLocks noGrp="1"/>
          </p:cNvSpPr>
          <p:nvPr>
            <p:ph sz="quarter" idx="13"/>
          </p:nvPr>
        </p:nvSpPr>
        <p:spPr/>
        <p:txBody>
          <a:bodyPr/>
          <a:lstStyle/>
          <a:p>
            <a:r>
              <a:rPr lang="en-US" dirty="0" smtClean="0"/>
              <a:t>In item specification document</a:t>
            </a:r>
          </a:p>
          <a:p>
            <a:r>
              <a:rPr lang="en-US" dirty="0" smtClean="0"/>
              <a:t>Alignment with standard</a:t>
            </a:r>
          </a:p>
          <a:p>
            <a:r>
              <a:rPr lang="en-US" dirty="0" smtClean="0"/>
              <a:t>Available in item bank</a:t>
            </a:r>
            <a:endParaRPr lang="en-US" dirty="0"/>
          </a:p>
        </p:txBody>
      </p:sp>
      <p:sp>
        <p:nvSpPr>
          <p:cNvPr id="4" name="Rectangle 3"/>
          <p:cNvSpPr/>
          <p:nvPr/>
        </p:nvSpPr>
        <p:spPr>
          <a:xfrm>
            <a:off x="645458" y="5943597"/>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850375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item specification document</a:t>
            </a:r>
            <a:endParaRPr lang="en-US" dirty="0"/>
          </a:p>
        </p:txBody>
      </p:sp>
      <p:pic>
        <p:nvPicPr>
          <p:cNvPr id="4" name="Content Placeholder 3"/>
          <p:cNvPicPr>
            <a:picLocks noGrp="1" noChangeAspect="1"/>
          </p:cNvPicPr>
          <p:nvPr>
            <p:ph sz="quarter" idx="13"/>
          </p:nvPr>
        </p:nvPicPr>
        <p:blipFill>
          <a:blip r:embed="rId2"/>
          <a:stretch>
            <a:fillRect/>
          </a:stretch>
        </p:blipFill>
        <p:spPr>
          <a:xfrm>
            <a:off x="1736648" y="2366963"/>
            <a:ext cx="8718703" cy="3424237"/>
          </a:xfrm>
          <a:prstGeom prst="rect">
            <a:avLst/>
          </a:prstGeom>
        </p:spPr>
      </p:pic>
      <p:sp>
        <p:nvSpPr>
          <p:cNvPr id="5" name="Rectangle 4"/>
          <p:cNvSpPr/>
          <p:nvPr/>
        </p:nvSpPr>
        <p:spPr>
          <a:xfrm>
            <a:off x="645458" y="5943597"/>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221993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Alignment with standard</a:t>
            </a:r>
            <a:endParaRPr lang="en-US" sz="4800" dirty="0"/>
          </a:p>
        </p:txBody>
      </p:sp>
      <p:sp>
        <p:nvSpPr>
          <p:cNvPr id="3" name="Content Placeholder 2"/>
          <p:cNvSpPr>
            <a:spLocks noGrp="1"/>
          </p:cNvSpPr>
          <p:nvPr>
            <p:ph sz="quarter" idx="13"/>
          </p:nvPr>
        </p:nvSpPr>
        <p:spPr>
          <a:xfrm>
            <a:off x="913775" y="2008504"/>
            <a:ext cx="10363826" cy="3424107"/>
          </a:xfrm>
        </p:spPr>
        <p:txBody>
          <a:bodyPr>
            <a:noAutofit/>
          </a:bodyPr>
          <a:lstStyle/>
          <a:p>
            <a:r>
              <a:rPr lang="en-US" sz="4400" dirty="0" smtClean="0">
                <a:solidFill>
                  <a:schemeClr val="accent6">
                    <a:lumMod val="50000"/>
                  </a:schemeClr>
                </a:solidFill>
              </a:rPr>
              <a:t>PE.3.M.1.5: Maintain control while dribbling with hands or feet against a defender</a:t>
            </a:r>
          </a:p>
          <a:p>
            <a:r>
              <a:rPr lang="en-US" sz="4400" dirty="0" smtClean="0"/>
              <a:t>What item types might you use to assess this standard?</a:t>
            </a:r>
            <a:endParaRPr lang="en-US" sz="4400" dirty="0"/>
          </a:p>
        </p:txBody>
      </p:sp>
      <p:sp>
        <p:nvSpPr>
          <p:cNvPr id="4" name="Rectangle 3"/>
          <p:cNvSpPr/>
          <p:nvPr/>
        </p:nvSpPr>
        <p:spPr>
          <a:xfrm>
            <a:off x="537570" y="6176267"/>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129407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Available in item bank</a:t>
            </a:r>
            <a:endParaRPr lang="en-US" dirty="0"/>
          </a:p>
        </p:txBody>
      </p:sp>
      <p:pic>
        <p:nvPicPr>
          <p:cNvPr id="4" name="Content Placeholder 3"/>
          <p:cNvPicPr>
            <a:picLocks noGrp="1" noChangeAspect="1"/>
          </p:cNvPicPr>
          <p:nvPr>
            <p:ph sz="quarter" idx="13"/>
          </p:nvPr>
        </p:nvPicPr>
        <p:blipFill>
          <a:blip r:embed="rId3"/>
          <a:stretch>
            <a:fillRect/>
          </a:stretch>
        </p:blipFill>
        <p:spPr>
          <a:xfrm>
            <a:off x="251507" y="2214694"/>
            <a:ext cx="11688985" cy="2548999"/>
          </a:xfrm>
          <a:prstGeom prst="rect">
            <a:avLst/>
          </a:prstGeom>
        </p:spPr>
      </p:pic>
      <p:sp>
        <p:nvSpPr>
          <p:cNvPr id="5" name="Rectangle 4"/>
          <p:cNvSpPr/>
          <p:nvPr/>
        </p:nvSpPr>
        <p:spPr>
          <a:xfrm>
            <a:off x="645458" y="5943597"/>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3531594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Item Type</a:t>
            </a:r>
            <a:endParaRPr lang="en-US" dirty="0"/>
          </a:p>
        </p:txBody>
      </p:sp>
      <p:sp>
        <p:nvSpPr>
          <p:cNvPr id="3" name="Content Placeholder 2"/>
          <p:cNvSpPr>
            <a:spLocks noGrp="1"/>
          </p:cNvSpPr>
          <p:nvPr>
            <p:ph sz="quarter" idx="13"/>
          </p:nvPr>
        </p:nvSpPr>
        <p:spPr>
          <a:xfrm>
            <a:off x="913775" y="1971981"/>
            <a:ext cx="10363826" cy="3424107"/>
          </a:xfrm>
        </p:spPr>
        <p:txBody>
          <a:bodyPr>
            <a:noAutofit/>
          </a:bodyPr>
          <a:lstStyle/>
          <a:p>
            <a:r>
              <a:rPr lang="en-US" sz="2800" dirty="0" smtClean="0"/>
              <a:t>Return to your 5 priority standards.</a:t>
            </a:r>
          </a:p>
          <a:p>
            <a:r>
              <a:rPr lang="en-US" sz="2800" dirty="0" smtClean="0"/>
              <a:t>What type of items might you use to assess each?  (Can be more than 1 type per standard).</a:t>
            </a:r>
          </a:p>
          <a:p>
            <a:r>
              <a:rPr lang="en-US" sz="2800" dirty="0" smtClean="0"/>
              <a:t>Item Types: </a:t>
            </a:r>
          </a:p>
          <a:p>
            <a:pPr lvl="1"/>
            <a:r>
              <a:rPr lang="en-US" sz="2800" dirty="0" smtClean="0"/>
              <a:t>Short Answer</a:t>
            </a:r>
          </a:p>
          <a:p>
            <a:pPr lvl="1"/>
            <a:r>
              <a:rPr lang="en-US" sz="2800" dirty="0" smtClean="0"/>
              <a:t>Extended Response</a:t>
            </a:r>
          </a:p>
          <a:p>
            <a:pPr lvl="1"/>
            <a:r>
              <a:rPr lang="en-US" sz="2800" dirty="0" smtClean="0"/>
              <a:t>Multiple Choice</a:t>
            </a:r>
          </a:p>
          <a:p>
            <a:pPr lvl="1"/>
            <a:r>
              <a:rPr lang="en-US" sz="2800" dirty="0" smtClean="0"/>
              <a:t>Performance task (on-demand or portfolio)</a:t>
            </a:r>
            <a:endParaRPr lang="en-US" sz="2800" dirty="0"/>
          </a:p>
        </p:txBody>
      </p:sp>
    </p:spTree>
    <p:extLst>
      <p:ext uri="{BB962C8B-B14F-4D97-AF65-F5344CB8AC3E}">
        <p14:creationId xmlns:p14="http://schemas.microsoft.com/office/powerpoint/2010/main" val="812452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Considerations for number of items</a:t>
            </a:r>
            <a:endParaRPr lang="en-US" sz="4400" dirty="0"/>
          </a:p>
        </p:txBody>
      </p:sp>
      <p:sp>
        <p:nvSpPr>
          <p:cNvPr id="3" name="Content Placeholder 2"/>
          <p:cNvSpPr>
            <a:spLocks noGrp="1"/>
          </p:cNvSpPr>
          <p:nvPr>
            <p:ph sz="quarter" idx="13"/>
          </p:nvPr>
        </p:nvSpPr>
        <p:spPr>
          <a:xfrm>
            <a:off x="335276" y="1791478"/>
            <a:ext cx="5106026" cy="4777273"/>
          </a:xfrm>
        </p:spPr>
        <p:txBody>
          <a:bodyPr>
            <a:normAutofit/>
          </a:bodyPr>
          <a:lstStyle/>
          <a:p>
            <a:r>
              <a:rPr lang="en-US" sz="4000" dirty="0" smtClean="0"/>
              <a:t>For multiple choice items, at least 2 items per standard</a:t>
            </a:r>
          </a:p>
          <a:p>
            <a:r>
              <a:rPr lang="en-US" sz="4000" dirty="0" smtClean="0"/>
              <a:t>Reduces chance of “false positive”</a:t>
            </a:r>
            <a:endParaRPr lang="en-US" sz="4000" dirty="0"/>
          </a:p>
        </p:txBody>
      </p:sp>
      <p:graphicFrame>
        <p:nvGraphicFramePr>
          <p:cNvPr id="5" name="Content Placeholder 4"/>
          <p:cNvGraphicFramePr>
            <a:graphicFrameLocks noGrp="1"/>
          </p:cNvGraphicFramePr>
          <p:nvPr>
            <p:ph sz="quarter" idx="14"/>
            <p:extLst>
              <p:ext uri="{D42A27DB-BD31-4B8C-83A1-F6EECF244321}">
                <p14:modId xmlns:p14="http://schemas.microsoft.com/office/powerpoint/2010/main" val="545359461"/>
              </p:ext>
            </p:extLst>
          </p:nvPr>
        </p:nvGraphicFramePr>
        <p:xfrm>
          <a:off x="5307105" y="1972235"/>
          <a:ext cx="6562165" cy="432098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37882" y="6211669"/>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3117421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Benchmark Clarification</a:t>
            </a:r>
          </a:p>
        </p:txBody>
      </p:sp>
      <p:sp>
        <p:nvSpPr>
          <p:cNvPr id="16387" name="Content Placeholder 2"/>
          <p:cNvSpPr>
            <a:spLocks noGrp="1"/>
          </p:cNvSpPr>
          <p:nvPr>
            <p:ph sz="quarter" idx="4294967295"/>
          </p:nvPr>
        </p:nvSpPr>
        <p:spPr>
          <a:xfrm>
            <a:off x="395111" y="1603022"/>
            <a:ext cx="11322756" cy="5057421"/>
          </a:xfrm>
          <a:prstGeom prst="rect">
            <a:avLst/>
          </a:prstGeom>
        </p:spPr>
        <p:txBody>
          <a:bodyPr/>
          <a:lstStyle/>
          <a:p>
            <a:r>
              <a:rPr lang="en-US" sz="2400" b="1" smtClean="0">
                <a:solidFill>
                  <a:srgbClr val="FF0000"/>
                </a:solidFill>
              </a:rPr>
              <a:t>Details what students will do to demonstrate mastery of the benchmark</a:t>
            </a:r>
          </a:p>
          <a:p>
            <a:r>
              <a:rPr lang="en-US" sz="2400" smtClean="0"/>
              <a:t>Always begins as a “Students will” statement</a:t>
            </a:r>
          </a:p>
          <a:p>
            <a:r>
              <a:rPr lang="en-US" sz="2400" smtClean="0"/>
              <a:t>Examples:</a:t>
            </a:r>
          </a:p>
          <a:p>
            <a:pPr lvl="1"/>
            <a:r>
              <a:rPr lang="en-US" sz="2400" smtClean="0"/>
              <a:t>Students will identify and/or evaluate the causes &amp; consequences of the Civil War</a:t>
            </a:r>
          </a:p>
          <a:p>
            <a:pPr lvl="1"/>
            <a:r>
              <a:rPr lang="en-US" sz="2400" smtClean="0"/>
              <a:t>Students will evaluate an equation given in function notation</a:t>
            </a:r>
          </a:p>
          <a:p>
            <a:pPr lvl="1"/>
            <a:r>
              <a:rPr lang="en-US" sz="2400" smtClean="0"/>
              <a:t>Students will explain the role of the cell membrane during active and passive transport</a:t>
            </a:r>
          </a:p>
          <a:p>
            <a:pPr lvl="1"/>
            <a:r>
              <a:rPr lang="en-US" sz="2400" smtClean="0"/>
              <a:t>Students will identify how a text is structured</a:t>
            </a:r>
          </a:p>
        </p:txBody>
      </p:sp>
    </p:spTree>
    <p:extLst>
      <p:ext uri="{BB962C8B-B14F-4D97-AF65-F5344CB8AC3E}">
        <p14:creationId xmlns:p14="http://schemas.microsoft.com/office/powerpoint/2010/main" val="90170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22400" y="677333"/>
            <a:ext cx="8368767" cy="769441"/>
          </a:xfrm>
          <a:prstGeom prst="rect">
            <a:avLst/>
          </a:prstGeom>
          <a:noFill/>
        </p:spPr>
        <p:txBody>
          <a:bodyPr wrap="square">
            <a:spAutoFit/>
          </a:bodyPr>
          <a:lstStyle/>
          <a:p>
            <a:pPr algn="ctr">
              <a:defRPr/>
            </a:pPr>
            <a:r>
              <a:rPr lang="en-US" sz="4400" dirty="0">
                <a:ln w="18000">
                  <a:solidFill>
                    <a:schemeClr val="accent2">
                      <a:satMod val="140000"/>
                    </a:schemeClr>
                  </a:solidFill>
                  <a:prstDash val="solid"/>
                  <a:miter lim="800000"/>
                </a:ln>
              </a:rPr>
              <a:t>Steps for Assessment Development</a:t>
            </a:r>
          </a:p>
        </p:txBody>
      </p:sp>
      <p:sp>
        <p:nvSpPr>
          <p:cNvPr id="6" name="TextBox 4"/>
          <p:cNvSpPr txBox="1">
            <a:spLocks noChangeArrowheads="1"/>
          </p:cNvSpPr>
          <p:nvPr/>
        </p:nvSpPr>
        <p:spPr bwMode="auto">
          <a:xfrm>
            <a:off x="3256845" y="1699188"/>
            <a:ext cx="3848100" cy="769937"/>
          </a:xfrm>
          <a:prstGeom prst="rect">
            <a:avLst/>
          </a:prstGeom>
          <a:noFill/>
          <a:ln w="9525">
            <a:noFill/>
            <a:miter lim="800000"/>
            <a:headEnd/>
            <a:tailEnd/>
          </a:ln>
        </p:spPr>
        <p:txBody>
          <a:bodyPr wrap="none">
            <a:spAutoFit/>
          </a:bodyPr>
          <a:lstStyle/>
          <a:p>
            <a:pPr>
              <a:defRPr/>
            </a:pPr>
            <a:r>
              <a:rPr lang="en-US" sz="4400" b="1" dirty="0">
                <a:effectLst>
                  <a:outerShdw blurRad="38100" dist="38100" dir="2700000" algn="tl">
                    <a:srgbClr val="000000">
                      <a:alpha val="43137"/>
                    </a:srgbClr>
                  </a:outerShdw>
                </a:effectLst>
                <a:latin typeface="Franklin Gothic Book" pitchFamily="34" charset="0"/>
              </a:rPr>
              <a:t>1</a:t>
            </a:r>
            <a:r>
              <a:rPr lang="en-US" sz="4400" dirty="0">
                <a:latin typeface="Franklin Gothic Book" pitchFamily="34" charset="0"/>
              </a:rPr>
              <a:t>.	</a:t>
            </a:r>
            <a:r>
              <a:rPr lang="en-US" sz="4400" b="1" dirty="0">
                <a:effectLst>
                  <a:outerShdw blurRad="38100" dist="38100" dir="2700000" algn="tl">
                    <a:srgbClr val="000000">
                      <a:alpha val="43137"/>
                    </a:srgbClr>
                  </a:outerShdw>
                </a:effectLst>
                <a:latin typeface="Franklin Gothic Book" pitchFamily="34" charset="0"/>
              </a:rPr>
              <a:t>Test Design</a:t>
            </a:r>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2779" y="1491868"/>
            <a:ext cx="2949221" cy="19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914400" y="2743201"/>
            <a:ext cx="9458325" cy="2677656"/>
          </a:xfrm>
          <a:prstGeom prst="rect">
            <a:avLst/>
          </a:prstGeom>
          <a:noFill/>
          <a:ln w="9525">
            <a:noFill/>
            <a:miter lim="800000"/>
            <a:headEnd/>
            <a:tailEnd/>
          </a:ln>
        </p:spPr>
        <p:txBody>
          <a:bodyPr wrap="square">
            <a:spAutoFit/>
          </a:bodyPr>
          <a:lstStyle/>
          <a:p>
            <a:pPr marL="285750" indent="-285750">
              <a:buFont typeface="Arial" pitchFamily="34" charset="0"/>
              <a:buChar char="•"/>
              <a:defRPr/>
            </a:pPr>
            <a:r>
              <a:rPr lang="en-US" sz="2800" dirty="0">
                <a:latin typeface="Franklin Gothic Book" pitchFamily="34" charset="0"/>
              </a:rPr>
              <a:t>Sets the parameters for the test and the items – </a:t>
            </a:r>
            <a:r>
              <a:rPr lang="en-US" sz="2800" b="1" dirty="0">
                <a:solidFill>
                  <a:srgbClr val="FF0000"/>
                </a:solidFill>
                <a:effectLst>
                  <a:outerShdw blurRad="38100" dist="38100" dir="2700000" algn="tl">
                    <a:srgbClr val="000000">
                      <a:alpha val="43137"/>
                    </a:srgbClr>
                  </a:outerShdw>
                </a:effectLst>
                <a:latin typeface="Franklin Gothic Book" pitchFamily="34" charset="0"/>
              </a:rPr>
              <a:t>the Blueprint</a:t>
            </a:r>
          </a:p>
          <a:p>
            <a:pPr marL="285750" indent="-285750">
              <a:buFont typeface="Arial" pitchFamily="34" charset="0"/>
              <a:buChar char="•"/>
              <a:defRPr/>
            </a:pPr>
            <a:r>
              <a:rPr lang="en-US" sz="2800" dirty="0">
                <a:latin typeface="Franklin Gothic Book" pitchFamily="34" charset="0"/>
              </a:rPr>
              <a:t>Determines which benchmarks are evaluated at what cognitive complexity level</a:t>
            </a:r>
          </a:p>
          <a:p>
            <a:pPr marL="285750" indent="-285750">
              <a:buFont typeface="Arial" pitchFamily="34" charset="0"/>
              <a:buChar char="•"/>
              <a:defRPr/>
            </a:pPr>
            <a:r>
              <a:rPr lang="en-US" sz="2800" dirty="0">
                <a:latin typeface="Franklin Gothic Book" pitchFamily="34" charset="0"/>
              </a:rPr>
              <a:t>Determines item </a:t>
            </a:r>
            <a:r>
              <a:rPr lang="en-US" sz="2800" dirty="0" smtClean="0">
                <a:latin typeface="Franklin Gothic Book" pitchFamily="34" charset="0"/>
              </a:rPr>
              <a:t>format: Number of items by type</a:t>
            </a:r>
          </a:p>
          <a:p>
            <a:pPr marL="285750" indent="-285750">
              <a:buFont typeface="Arial" pitchFamily="34" charset="0"/>
              <a:buChar char="•"/>
              <a:defRPr/>
            </a:pPr>
            <a:r>
              <a:rPr lang="en-US" sz="2800" dirty="0" smtClean="0">
                <a:latin typeface="Franklin Gothic Book" pitchFamily="34" charset="0"/>
              </a:rPr>
              <a:t>Determines Cognitive </a:t>
            </a:r>
            <a:r>
              <a:rPr lang="en-US" sz="2800" dirty="0">
                <a:latin typeface="Franklin Gothic Book" pitchFamily="34" charset="0"/>
              </a:rPr>
              <a:t>Complexity for individual test items.</a:t>
            </a:r>
          </a:p>
        </p:txBody>
      </p:sp>
    </p:spTree>
    <p:extLst>
      <p:ext uri="{BB962C8B-B14F-4D97-AF65-F5344CB8AC3E}">
        <p14:creationId xmlns:p14="http://schemas.microsoft.com/office/powerpoint/2010/main" val="2839957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focus/key terms</a:t>
            </a:r>
            <a:endParaRPr lang="en-US" dirty="0"/>
          </a:p>
        </p:txBody>
      </p:sp>
      <p:sp>
        <p:nvSpPr>
          <p:cNvPr id="3" name="Content Placeholder 2"/>
          <p:cNvSpPr>
            <a:spLocks noGrp="1"/>
          </p:cNvSpPr>
          <p:nvPr>
            <p:ph sz="quarter" idx="13"/>
          </p:nvPr>
        </p:nvSpPr>
        <p:spPr>
          <a:xfrm>
            <a:off x="993108" y="1689758"/>
            <a:ext cx="10363826" cy="3424107"/>
          </a:xfrm>
        </p:spPr>
        <p:txBody>
          <a:bodyPr>
            <a:normAutofit/>
          </a:bodyPr>
          <a:lstStyle/>
          <a:p>
            <a:r>
              <a:rPr lang="en-US" sz="2400" dirty="0" smtClean="0"/>
              <a:t>List of vocabulary specific to the benchmark or standard</a:t>
            </a:r>
          </a:p>
          <a:p>
            <a:r>
              <a:rPr lang="en-US" sz="2400" dirty="0" smtClean="0"/>
              <a:t>Describes what is fair game for assessment</a:t>
            </a:r>
          </a:p>
          <a:p>
            <a:r>
              <a:rPr lang="en-US" sz="2400" dirty="0" smtClean="0"/>
              <a:t>Minimum of terms/concepts that must be covered</a:t>
            </a:r>
          </a:p>
          <a:p>
            <a:r>
              <a:rPr lang="en-US" sz="2400" dirty="0" smtClean="0"/>
              <a:t>Not the total curriculum – just the “safety net” that every teacher should ensure that every student learns. – Doug Reeves</a:t>
            </a:r>
          </a:p>
          <a:p>
            <a:r>
              <a:rPr lang="en-US" sz="2400" dirty="0" smtClean="0"/>
              <a:t>Useful for broad or general standards</a:t>
            </a:r>
          </a:p>
        </p:txBody>
      </p:sp>
      <p:sp>
        <p:nvSpPr>
          <p:cNvPr id="4" name="TextBox 3"/>
          <p:cNvSpPr txBox="1"/>
          <p:nvPr/>
        </p:nvSpPr>
        <p:spPr>
          <a:xfrm>
            <a:off x="553155" y="4888088"/>
            <a:ext cx="11243733" cy="2308324"/>
          </a:xfrm>
          <a:prstGeom prst="rect">
            <a:avLst/>
          </a:prstGeom>
          <a:solidFill>
            <a:schemeClr val="tx2">
              <a:lumMod val="20000"/>
              <a:lumOff val="80000"/>
            </a:schemeClr>
          </a:solidFill>
        </p:spPr>
        <p:txBody>
          <a:bodyPr wrap="square" rtlCol="0">
            <a:spAutoFit/>
          </a:bodyPr>
          <a:lstStyle/>
          <a:p>
            <a:r>
              <a:rPr lang="en-US" sz="3600" dirty="0"/>
              <a:t>Example: SS.912.A.1.7: Describe various socio-cultural aspects of American life including arts, </a:t>
            </a:r>
          </a:p>
          <a:p>
            <a:r>
              <a:rPr lang="en-US" sz="3600" dirty="0"/>
              <a:t>artifacts, literature, education, and publications. </a:t>
            </a:r>
          </a:p>
          <a:p>
            <a:endParaRPr lang="en-US" sz="3600" dirty="0"/>
          </a:p>
        </p:txBody>
      </p:sp>
    </p:spTree>
    <p:extLst>
      <p:ext uri="{BB962C8B-B14F-4D97-AF65-F5344CB8AC3E}">
        <p14:creationId xmlns:p14="http://schemas.microsoft.com/office/powerpoint/2010/main" val="40618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868311" y="354894"/>
            <a:ext cx="8229600" cy="819150"/>
          </a:xfrm>
        </p:spPr>
        <p:txBody>
          <a:bodyPr/>
          <a:lstStyle/>
          <a:p>
            <a:r>
              <a:rPr lang="en-US" dirty="0" smtClean="0"/>
              <a:t>Content Limits	</a:t>
            </a:r>
          </a:p>
        </p:txBody>
      </p:sp>
      <p:sp>
        <p:nvSpPr>
          <p:cNvPr id="15363" name="Content Placeholder 2"/>
          <p:cNvSpPr>
            <a:spLocks noGrp="1"/>
          </p:cNvSpPr>
          <p:nvPr>
            <p:ph sz="quarter" idx="4294967295"/>
          </p:nvPr>
        </p:nvSpPr>
        <p:spPr>
          <a:xfrm>
            <a:off x="914400" y="1174044"/>
            <a:ext cx="10995378" cy="5441245"/>
          </a:xfrm>
          <a:prstGeom prst="rect">
            <a:avLst/>
          </a:prstGeom>
        </p:spPr>
        <p:txBody>
          <a:bodyPr/>
          <a:lstStyle/>
          <a:p>
            <a:r>
              <a:rPr lang="en-US" sz="2400" dirty="0" smtClean="0">
                <a:solidFill>
                  <a:srgbClr val="FF0000"/>
                </a:solidFill>
              </a:rPr>
              <a:t>Specifically address any limits to the benchmark – what should </a:t>
            </a:r>
            <a:r>
              <a:rPr lang="en-US" sz="2400" b="1" u="sng" dirty="0" smtClean="0">
                <a:solidFill>
                  <a:srgbClr val="FF0000"/>
                </a:solidFill>
              </a:rPr>
              <a:t>NOT</a:t>
            </a:r>
            <a:r>
              <a:rPr lang="en-US" sz="2400" dirty="0" smtClean="0">
                <a:solidFill>
                  <a:srgbClr val="FF0000"/>
                </a:solidFill>
              </a:rPr>
              <a:t> be assessed?  What is </a:t>
            </a:r>
            <a:r>
              <a:rPr lang="en-US" sz="2400" b="1" u="sng" dirty="0" smtClean="0">
                <a:solidFill>
                  <a:srgbClr val="FF0000"/>
                </a:solidFill>
              </a:rPr>
              <a:t>NOT</a:t>
            </a:r>
            <a:r>
              <a:rPr lang="en-US" sz="2400" dirty="0" smtClean="0">
                <a:solidFill>
                  <a:srgbClr val="FF0000"/>
                </a:solidFill>
              </a:rPr>
              <a:t> fair game for test developers to use?</a:t>
            </a:r>
          </a:p>
          <a:p>
            <a:r>
              <a:rPr lang="en-US" sz="2400" dirty="0" smtClean="0">
                <a:solidFill>
                  <a:srgbClr val="FF0000"/>
                </a:solidFill>
              </a:rPr>
              <a:t>Can address what </a:t>
            </a:r>
            <a:r>
              <a:rPr lang="en-US" sz="2400" b="1" u="sng" dirty="0" smtClean="0">
                <a:solidFill>
                  <a:srgbClr val="FF0000"/>
                </a:solidFill>
              </a:rPr>
              <a:t>SHOULD</a:t>
            </a:r>
            <a:r>
              <a:rPr lang="en-US" sz="2400" dirty="0" smtClean="0">
                <a:solidFill>
                  <a:srgbClr val="FF0000"/>
                </a:solidFill>
              </a:rPr>
              <a:t> be assessed</a:t>
            </a:r>
          </a:p>
          <a:p>
            <a:r>
              <a:rPr lang="en-US" sz="2400" dirty="0" smtClean="0"/>
              <a:t>Examples:</a:t>
            </a:r>
          </a:p>
          <a:p>
            <a:pPr lvl="1"/>
            <a:r>
              <a:rPr lang="en-US" sz="2400" dirty="0" smtClean="0"/>
              <a:t>Items will not address </a:t>
            </a:r>
            <a:r>
              <a:rPr lang="en-US" sz="2400" dirty="0" err="1" smtClean="0"/>
              <a:t>protists</a:t>
            </a:r>
            <a:r>
              <a:rPr lang="en-US" sz="2400" dirty="0" smtClean="0"/>
              <a:t> or fungi or assess cellular structures unique to </a:t>
            </a:r>
            <a:r>
              <a:rPr lang="en-US" sz="2400" dirty="0" err="1" smtClean="0"/>
              <a:t>protists</a:t>
            </a:r>
            <a:r>
              <a:rPr lang="en-US" sz="2400" dirty="0" smtClean="0"/>
              <a:t> or fungi.</a:t>
            </a:r>
          </a:p>
          <a:p>
            <a:pPr lvl="1"/>
            <a:r>
              <a:rPr lang="en-US" sz="2400" dirty="0" smtClean="0"/>
              <a:t>Items presenting a relation in a table should have no more than 8 rows of values.</a:t>
            </a:r>
          </a:p>
          <a:p>
            <a:pPr lvl="1"/>
            <a:r>
              <a:rPr lang="en-US" sz="2400" dirty="0" smtClean="0"/>
              <a:t>Items should address legal issues as related to the child care industries in Florida.</a:t>
            </a:r>
          </a:p>
          <a:p>
            <a:pPr lvl="1"/>
            <a:r>
              <a:rPr lang="en-US" sz="2400" dirty="0" smtClean="0"/>
              <a:t>Truth tables or validity of a given statement will not be assessed.</a:t>
            </a:r>
          </a:p>
        </p:txBody>
      </p:sp>
    </p:spTree>
    <p:extLst>
      <p:ext uri="{BB962C8B-B14F-4D97-AF65-F5344CB8AC3E}">
        <p14:creationId xmlns:p14="http://schemas.microsoft.com/office/powerpoint/2010/main" val="36621152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Steps for completing assessment blueprint</a:t>
            </a:r>
            <a:endParaRPr lang="en-US" dirty="0"/>
          </a:p>
        </p:txBody>
      </p:sp>
      <p:sp>
        <p:nvSpPr>
          <p:cNvPr id="3" name="Content Placeholder 2"/>
          <p:cNvSpPr>
            <a:spLocks noGrp="1"/>
          </p:cNvSpPr>
          <p:nvPr>
            <p:ph sz="quarter" idx="13"/>
          </p:nvPr>
        </p:nvSpPr>
        <p:spPr>
          <a:xfrm>
            <a:off x="112889" y="1885244"/>
            <a:ext cx="11909778" cy="4684889"/>
          </a:xfrm>
        </p:spPr>
        <p:txBody>
          <a:bodyPr>
            <a:noAutofit/>
          </a:bodyPr>
          <a:lstStyle/>
          <a:p>
            <a:pPr marL="457200" indent="-457200">
              <a:spcBef>
                <a:spcPts val="0"/>
              </a:spcBef>
              <a:buFont typeface="+mj-lt"/>
              <a:buAutoNum type="arabicPeriod"/>
            </a:pPr>
            <a:r>
              <a:rPr lang="en-US" dirty="0" smtClean="0"/>
              <a:t>Evaluate standards in course description.  </a:t>
            </a:r>
          </a:p>
          <a:p>
            <a:pPr marL="457200" indent="-457200">
              <a:spcBef>
                <a:spcPts val="0"/>
              </a:spcBef>
              <a:buFont typeface="+mj-lt"/>
              <a:buAutoNum type="arabicPeriod"/>
            </a:pPr>
            <a:r>
              <a:rPr lang="en-US" dirty="0" smtClean="0"/>
              <a:t>Identify 15-25 assessable, priority standards</a:t>
            </a:r>
          </a:p>
          <a:p>
            <a:pPr marL="457200" indent="-457200">
              <a:spcBef>
                <a:spcPts val="0"/>
              </a:spcBef>
              <a:buFont typeface="+mj-lt"/>
              <a:buAutoNum type="arabicPeriod"/>
            </a:pPr>
            <a:r>
              <a:rPr lang="en-US" dirty="0" smtClean="0"/>
              <a:t>Paste standards into blueprint template.</a:t>
            </a:r>
          </a:p>
          <a:p>
            <a:pPr marL="457200" indent="-457200">
              <a:spcBef>
                <a:spcPts val="0"/>
              </a:spcBef>
              <a:buFont typeface="+mj-lt"/>
              <a:buAutoNum type="arabicPeriod"/>
            </a:pPr>
            <a:r>
              <a:rPr lang="en-US" dirty="0" smtClean="0"/>
              <a:t>Look at Curriculum guide to determine number of instructional days/periods </a:t>
            </a:r>
          </a:p>
          <a:p>
            <a:pPr marL="457200" indent="-457200">
              <a:spcBef>
                <a:spcPts val="0"/>
              </a:spcBef>
              <a:buFont typeface="+mj-lt"/>
              <a:buAutoNum type="arabicPeriod"/>
            </a:pPr>
            <a:r>
              <a:rPr lang="en-US" dirty="0" smtClean="0"/>
              <a:t>Add Number of Instructional Days/Periods to determine total, then, based on percentage, decide number of items by benchmark</a:t>
            </a:r>
          </a:p>
          <a:p>
            <a:pPr marL="457200" indent="-457200">
              <a:spcBef>
                <a:spcPts val="0"/>
              </a:spcBef>
              <a:buFont typeface="+mj-lt"/>
              <a:buAutoNum type="arabicPeriod"/>
            </a:pPr>
            <a:r>
              <a:rPr lang="en-US" dirty="0" smtClean="0"/>
              <a:t>Unpack standards to complete blueprint:</a:t>
            </a:r>
          </a:p>
          <a:p>
            <a:pPr marL="914400" lvl="1" indent="-457200">
              <a:spcBef>
                <a:spcPts val="0"/>
              </a:spcBef>
              <a:buFont typeface="+mj-lt"/>
              <a:buAutoNum type="arabicPeriod"/>
            </a:pPr>
            <a:r>
              <a:rPr lang="en-US" sz="2000" dirty="0" smtClean="0"/>
              <a:t>Identify ideal cognitive complexity level</a:t>
            </a:r>
          </a:p>
          <a:p>
            <a:pPr marL="914400" lvl="1" indent="-457200">
              <a:spcBef>
                <a:spcPts val="0"/>
              </a:spcBef>
              <a:buFont typeface="+mj-lt"/>
              <a:buAutoNum type="arabicPeriod"/>
            </a:pPr>
            <a:r>
              <a:rPr lang="en-US" sz="2000" dirty="0" smtClean="0"/>
              <a:t>Identify appropriate item types/number</a:t>
            </a:r>
          </a:p>
          <a:p>
            <a:pPr marL="914400" lvl="1" indent="-457200">
              <a:spcBef>
                <a:spcPts val="0"/>
              </a:spcBef>
              <a:buFont typeface="+mj-lt"/>
              <a:buAutoNum type="arabicPeriod"/>
            </a:pPr>
            <a:r>
              <a:rPr lang="en-US" sz="2000" dirty="0" smtClean="0"/>
              <a:t>Enter number by complexity level</a:t>
            </a:r>
          </a:p>
          <a:p>
            <a:pPr marL="914400" lvl="1" indent="-457200">
              <a:spcBef>
                <a:spcPts val="0"/>
              </a:spcBef>
              <a:buFont typeface="+mj-lt"/>
              <a:buAutoNum type="arabicPeriod"/>
            </a:pPr>
            <a:r>
              <a:rPr lang="en-US" sz="2000" dirty="0" smtClean="0"/>
              <a:t>Benchmark clarifications: “The student will”</a:t>
            </a:r>
          </a:p>
          <a:p>
            <a:pPr marL="914400" lvl="1" indent="-457200">
              <a:spcBef>
                <a:spcPts val="0"/>
              </a:spcBef>
              <a:buFont typeface="+mj-lt"/>
              <a:buAutoNum type="arabicPeriod"/>
            </a:pPr>
            <a:r>
              <a:rPr lang="en-US" sz="2000" dirty="0" smtClean="0"/>
              <a:t>Key terms/concepts</a:t>
            </a:r>
          </a:p>
          <a:p>
            <a:pPr marL="914400" lvl="1" indent="-457200">
              <a:spcBef>
                <a:spcPts val="0"/>
              </a:spcBef>
              <a:buFont typeface="+mj-lt"/>
              <a:buAutoNum type="arabicPeriod"/>
            </a:pPr>
            <a:r>
              <a:rPr lang="en-US" sz="2000" dirty="0" smtClean="0"/>
              <a:t>Content Limits</a:t>
            </a:r>
            <a:endParaRPr lang="en-US" sz="2000" dirty="0"/>
          </a:p>
        </p:txBody>
      </p:sp>
    </p:spTree>
    <p:extLst>
      <p:ext uri="{BB962C8B-B14F-4D97-AF65-F5344CB8AC3E}">
        <p14:creationId xmlns:p14="http://schemas.microsoft.com/office/powerpoint/2010/main" val="3184374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description by year</a:t>
            </a:r>
            <a:endParaRPr lang="en-US" dirty="0"/>
          </a:p>
        </p:txBody>
      </p:sp>
      <p:pic>
        <p:nvPicPr>
          <p:cNvPr id="4" name="Content Placeholder 3"/>
          <p:cNvPicPr>
            <a:picLocks noGrp="1" noChangeAspect="1"/>
          </p:cNvPicPr>
          <p:nvPr>
            <p:ph sz="quarter" idx="13"/>
          </p:nvPr>
        </p:nvPicPr>
        <p:blipFill>
          <a:blip r:embed="rId3"/>
          <a:stretch>
            <a:fillRect/>
          </a:stretch>
        </p:blipFill>
        <p:spPr>
          <a:xfrm>
            <a:off x="1625268" y="1808823"/>
            <a:ext cx="9133775" cy="4941816"/>
          </a:xfrm>
          <a:prstGeom prst="rect">
            <a:avLst/>
          </a:prstGeom>
        </p:spPr>
      </p:pic>
      <p:pic>
        <p:nvPicPr>
          <p:cNvPr id="5" name="Picture 4"/>
          <p:cNvPicPr>
            <a:picLocks noChangeAspect="1"/>
          </p:cNvPicPr>
          <p:nvPr/>
        </p:nvPicPr>
        <p:blipFill>
          <a:blip r:embed="rId4"/>
          <a:stretch>
            <a:fillRect/>
          </a:stretch>
        </p:blipFill>
        <p:spPr>
          <a:xfrm>
            <a:off x="1625268" y="1601600"/>
            <a:ext cx="9216903" cy="5149039"/>
          </a:xfrm>
          <a:prstGeom prst="rect">
            <a:avLst/>
          </a:prstGeom>
        </p:spPr>
      </p:pic>
    </p:spTree>
    <p:extLst>
      <p:ext uri="{BB962C8B-B14F-4D97-AF65-F5344CB8AC3E}">
        <p14:creationId xmlns:p14="http://schemas.microsoft.com/office/powerpoint/2010/main" val="415663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Narrowing down criteria: priority standards &amp; large-scale assessable standards</a:t>
            </a:r>
            <a:endParaRPr lang="en-US" dirty="0"/>
          </a:p>
        </p:txBody>
      </p:sp>
      <p:sp>
        <p:nvSpPr>
          <p:cNvPr id="3" name="Content Placeholder 2"/>
          <p:cNvSpPr>
            <a:spLocks noGrp="1"/>
          </p:cNvSpPr>
          <p:nvPr>
            <p:ph sz="quarter" idx="13"/>
          </p:nvPr>
        </p:nvSpPr>
        <p:spPr/>
        <p:txBody>
          <a:bodyPr>
            <a:normAutofit/>
          </a:bodyPr>
          <a:lstStyle/>
          <a:p>
            <a:r>
              <a:rPr lang="en-US" sz="3200" dirty="0" smtClean="0"/>
              <a:t>Priority standards in the course</a:t>
            </a:r>
          </a:p>
          <a:p>
            <a:r>
              <a:rPr lang="en-US" sz="3200" dirty="0" smtClean="0"/>
              <a:t>Appropriate for large-scale, standardized assessment</a:t>
            </a:r>
          </a:p>
          <a:p>
            <a:r>
              <a:rPr lang="en-US" sz="3200" dirty="0" smtClean="0"/>
              <a:t>Elimination of standards with subjective activities like “brainstorm” and “enjoy”</a:t>
            </a:r>
            <a:endParaRPr lang="en-US" sz="3200" dirty="0"/>
          </a:p>
        </p:txBody>
      </p:sp>
      <p:sp>
        <p:nvSpPr>
          <p:cNvPr id="4" name="Rectangle 3"/>
          <p:cNvSpPr/>
          <p:nvPr/>
        </p:nvSpPr>
        <p:spPr>
          <a:xfrm>
            <a:off x="645458" y="5943597"/>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2826927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a:t>
            </a:r>
            <a:r>
              <a:rPr lang="en-US" dirty="0" smtClean="0"/>
              <a:t>Why eliminate from district-level assessment blueprint?</a:t>
            </a:r>
            <a:endParaRPr lang="en-US" dirty="0"/>
          </a:p>
        </p:txBody>
      </p:sp>
      <p:sp>
        <p:nvSpPr>
          <p:cNvPr id="3" name="Content Placeholder 2"/>
          <p:cNvSpPr>
            <a:spLocks noGrp="1"/>
          </p:cNvSpPr>
          <p:nvPr>
            <p:ph sz="quarter" idx="13"/>
          </p:nvPr>
        </p:nvSpPr>
        <p:spPr>
          <a:xfrm>
            <a:off x="521888" y="2214694"/>
            <a:ext cx="10363826" cy="3424107"/>
          </a:xfrm>
        </p:spPr>
        <p:txBody>
          <a:bodyPr>
            <a:noAutofit/>
          </a:bodyPr>
          <a:lstStyle/>
          <a:p>
            <a:pPr lvl="1"/>
            <a:r>
              <a:rPr lang="en-US" sz="3200" b="1" dirty="0" smtClean="0"/>
              <a:t>LACC.910.SL.1.1</a:t>
            </a:r>
            <a:r>
              <a:rPr lang="en-US" sz="3200" b="1" dirty="0"/>
              <a:t>:</a:t>
            </a:r>
            <a:r>
              <a:rPr lang="en-US" sz="3200" dirty="0"/>
              <a:t> Initiate and participate effectively in a range of collaborative discussions (one-on-one, in groups, and teacher-led) with diverse partners on grades 9–10 topics, texts, and issues, building on others’ ideas and expressing their own clearly and persuasively.</a:t>
            </a:r>
          </a:p>
        </p:txBody>
      </p:sp>
      <p:sp>
        <p:nvSpPr>
          <p:cNvPr id="4" name="Rectangle 3"/>
          <p:cNvSpPr/>
          <p:nvPr/>
        </p:nvSpPr>
        <p:spPr>
          <a:xfrm>
            <a:off x="645458" y="5943597"/>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4173630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Identifying priority standards</a:t>
            </a:r>
            <a:endParaRPr lang="en-US" dirty="0"/>
          </a:p>
        </p:txBody>
      </p:sp>
      <p:sp>
        <p:nvSpPr>
          <p:cNvPr id="3" name="Content Placeholder 2"/>
          <p:cNvSpPr>
            <a:spLocks noGrp="1"/>
          </p:cNvSpPr>
          <p:nvPr>
            <p:ph sz="quarter" idx="13"/>
          </p:nvPr>
        </p:nvSpPr>
        <p:spPr/>
        <p:txBody>
          <a:bodyPr>
            <a:normAutofit/>
          </a:bodyPr>
          <a:lstStyle/>
          <a:p>
            <a:r>
              <a:rPr lang="en-US" sz="3200" dirty="0" smtClean="0"/>
              <a:t>10 Driver’s Education standards</a:t>
            </a:r>
          </a:p>
          <a:p>
            <a:r>
              <a:rPr lang="en-US" sz="3200" dirty="0" smtClean="0"/>
              <a:t>Identify 5 priority standards to include in the assessment</a:t>
            </a:r>
          </a:p>
          <a:p>
            <a:r>
              <a:rPr lang="en-US" sz="3200" dirty="0" smtClean="0"/>
              <a:t>Group must come to consensus</a:t>
            </a:r>
            <a:endParaRPr lang="en-US" sz="3200" dirty="0"/>
          </a:p>
        </p:txBody>
      </p:sp>
    </p:spTree>
    <p:extLst>
      <p:ext uri="{BB962C8B-B14F-4D97-AF65-F5344CB8AC3E}">
        <p14:creationId xmlns:p14="http://schemas.microsoft.com/office/powerpoint/2010/main" val="3152059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maps/pacing guides</a:t>
            </a:r>
            <a:endParaRPr lang="en-US" dirty="0"/>
          </a:p>
        </p:txBody>
      </p:sp>
      <p:pic>
        <p:nvPicPr>
          <p:cNvPr id="4" name="Content Placeholder 3"/>
          <p:cNvPicPr>
            <a:picLocks noGrp="1" noChangeAspect="1"/>
          </p:cNvPicPr>
          <p:nvPr>
            <p:ph sz="quarter" idx="13"/>
          </p:nvPr>
        </p:nvPicPr>
        <p:blipFill>
          <a:blip r:embed="rId3"/>
          <a:stretch>
            <a:fillRect/>
          </a:stretch>
        </p:blipFill>
        <p:spPr>
          <a:xfrm>
            <a:off x="2191687" y="1733210"/>
            <a:ext cx="7867883" cy="4424407"/>
          </a:xfrm>
          <a:prstGeom prst="rect">
            <a:avLst/>
          </a:prstGeom>
        </p:spPr>
      </p:pic>
      <p:sp>
        <p:nvSpPr>
          <p:cNvPr id="5" name="Down Arrow 4"/>
          <p:cNvSpPr/>
          <p:nvPr/>
        </p:nvSpPr>
        <p:spPr>
          <a:xfrm rot="5400000">
            <a:off x="9951294" y="1760322"/>
            <a:ext cx="1339913" cy="1247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576795">
            <a:off x="968051" y="4439613"/>
            <a:ext cx="1339913" cy="12476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37882" y="6064685"/>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301877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pacing guide</a:t>
            </a:r>
            <a:endParaRPr lang="en-US" dirty="0"/>
          </a:p>
        </p:txBody>
      </p:sp>
      <p:pic>
        <p:nvPicPr>
          <p:cNvPr id="8" name="Content Placeholder 7"/>
          <p:cNvPicPr>
            <a:picLocks noGrp="1" noChangeAspect="1"/>
          </p:cNvPicPr>
          <p:nvPr>
            <p:ph sz="quarter" idx="13"/>
          </p:nvPr>
        </p:nvPicPr>
        <p:blipFill>
          <a:blip r:embed="rId3"/>
          <a:stretch>
            <a:fillRect/>
          </a:stretch>
        </p:blipFill>
        <p:spPr>
          <a:xfrm>
            <a:off x="2420471" y="1935677"/>
            <a:ext cx="8782731" cy="4503145"/>
          </a:xfrm>
          <a:prstGeom prst="rect">
            <a:avLst/>
          </a:prstGeom>
        </p:spPr>
      </p:pic>
      <p:sp>
        <p:nvSpPr>
          <p:cNvPr id="5" name="Right Arrow 4"/>
          <p:cNvSpPr/>
          <p:nvPr/>
        </p:nvSpPr>
        <p:spPr>
          <a:xfrm>
            <a:off x="913775" y="5227539"/>
            <a:ext cx="1531917" cy="12112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a:off x="913775" y="2509833"/>
            <a:ext cx="1531917" cy="12112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537882" y="6222537"/>
            <a:ext cx="11116235" cy="646331"/>
          </a:xfrm>
          <a:prstGeom prst="rect">
            <a:avLst/>
          </a:prstGeom>
        </p:spPr>
        <p:txBody>
          <a:bodyPr wrap="square">
            <a:spAutoFit/>
          </a:bodyPr>
          <a:lstStyle/>
          <a:p>
            <a:r>
              <a:rPr lang="en-US" dirty="0"/>
              <a:t>*This presentation may not be modified.  Use of information from this presentation is only authorized with permission from &amp; attribution to authors.</a:t>
            </a:r>
          </a:p>
        </p:txBody>
      </p:sp>
    </p:spTree>
    <p:extLst>
      <p:ext uri="{BB962C8B-B14F-4D97-AF65-F5344CB8AC3E}">
        <p14:creationId xmlns:p14="http://schemas.microsoft.com/office/powerpoint/2010/main" val="34804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of blueprint: overall plan by reporting category</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49418942"/>
              </p:ext>
            </p:extLst>
          </p:nvPr>
        </p:nvGraphicFramePr>
        <p:xfrm>
          <a:off x="430307" y="1895301"/>
          <a:ext cx="11397516" cy="5005106"/>
        </p:xfrm>
        <a:graphic>
          <a:graphicData uri="http://schemas.openxmlformats.org/drawingml/2006/table">
            <a:tbl>
              <a:tblPr firstRow="1" firstCol="1" bandRow="1">
                <a:tableStyleId>{5C22544A-7EE6-4342-B048-85BDC9FD1C3A}</a:tableStyleId>
              </a:tblPr>
              <a:tblGrid>
                <a:gridCol w="2143560"/>
                <a:gridCol w="4052711"/>
                <a:gridCol w="2370092"/>
                <a:gridCol w="2831153"/>
              </a:tblGrid>
              <a:tr h="589100">
                <a:tc>
                  <a:txBody>
                    <a:bodyPr/>
                    <a:lstStyle/>
                    <a:p>
                      <a:pPr marL="0" marR="0">
                        <a:lnSpc>
                          <a:spcPct val="115000"/>
                        </a:lnSpc>
                        <a:spcBef>
                          <a:spcPts val="0"/>
                        </a:spcBef>
                        <a:spcAft>
                          <a:spcPts val="0"/>
                        </a:spcAft>
                      </a:pPr>
                      <a:r>
                        <a:rPr lang="en-US" sz="2400" dirty="0">
                          <a:effectLst/>
                        </a:rPr>
                        <a:t>Assessment: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400" dirty="0">
                          <a:effectLst/>
                        </a:rPr>
                        <a:t>Category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400" dirty="0" smtClean="0">
                          <a:effectLst/>
                        </a:rPr>
                        <a:t>Percentage of Instructional Time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r>
                        <a:rPr lang="en-US" sz="2400" dirty="0" smtClean="0">
                          <a:effectLst/>
                          <a:latin typeface="Calibri" panose="020F0502020204030204" pitchFamily="34" charset="0"/>
                        </a:rPr>
                        <a:t>Number</a:t>
                      </a:r>
                      <a:r>
                        <a:rPr lang="en-US" sz="2400" baseline="0" dirty="0" smtClean="0">
                          <a:effectLst/>
                          <a:latin typeface="Calibri" panose="020F0502020204030204" pitchFamily="34" charset="0"/>
                        </a:rPr>
                        <a:t> of Items</a:t>
                      </a:r>
                      <a:endParaRPr lang="en-US" sz="2400" dirty="0">
                        <a:effectLst/>
                        <a:latin typeface="Calibri" panose="020F0502020204030204" pitchFamily="34" charset="0"/>
                      </a:endParaRPr>
                    </a:p>
                  </a:txBody>
                  <a:tcPr marL="68580" marR="68580" marT="0" marB="0" anchor="b"/>
                </a:tc>
              </a:tr>
              <a:tr h="911866">
                <a:tc>
                  <a:txBody>
                    <a:bodyPr/>
                    <a:lstStyle/>
                    <a:p>
                      <a:pPr marL="0" marR="0">
                        <a:lnSpc>
                          <a:spcPct val="115000"/>
                        </a:lnSpc>
                        <a:spcBef>
                          <a:spcPts val="0"/>
                        </a:spcBef>
                        <a:spcAft>
                          <a:spcPts val="0"/>
                        </a:spcAft>
                      </a:pPr>
                      <a:r>
                        <a:rPr lang="en-US" sz="2800">
                          <a:effectLst/>
                        </a:rPr>
                        <a:t>Biology 1 / 2000310</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Molecular &amp; Cellular Biology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dirty="0">
                          <a:effectLst/>
                        </a:rPr>
                        <a:t> 35 %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US" sz="2800" dirty="0">
                        <a:effectLst/>
                        <a:latin typeface="Calibri" panose="020F0502020204030204" pitchFamily="34" charset="0"/>
                      </a:endParaRPr>
                    </a:p>
                  </a:txBody>
                  <a:tcPr marL="68580" marR="68580" marT="0" marB="0" anchor="b"/>
                </a:tc>
              </a:tr>
              <a:tr h="1135525">
                <a:tc>
                  <a:txBody>
                    <a:bodyPr/>
                    <a:lstStyle/>
                    <a:p>
                      <a:pPr>
                        <a:lnSpc>
                          <a:spcPct val="115000"/>
                        </a:lnSpc>
                      </a:pPr>
                      <a:endParaRPr lang="en-US" sz="2800" dirty="0">
                        <a:effectLst/>
                        <a:latin typeface="Calibri" panose="020F0502020204030204" pitchFamily="34" charset="0"/>
                      </a:endParaRPr>
                    </a:p>
                  </a:txBody>
                  <a:tcPr marL="68580" marR="68580" marT="0" marB="0" anchor="b"/>
                </a:tc>
                <a:tc>
                  <a:txBody>
                    <a:bodyPr/>
                    <a:lstStyle/>
                    <a:p>
                      <a:pPr marL="0" marR="0">
                        <a:lnSpc>
                          <a:spcPct val="115000"/>
                        </a:lnSpc>
                        <a:spcBef>
                          <a:spcPts val="0"/>
                        </a:spcBef>
                        <a:spcAft>
                          <a:spcPts val="0"/>
                        </a:spcAft>
                      </a:pPr>
                      <a:r>
                        <a:rPr lang="en-US" sz="2800">
                          <a:effectLst/>
                        </a:rPr>
                        <a:t> Classification, Heredity, &amp; Evolution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 25 %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US" sz="2800" dirty="0">
                        <a:effectLst/>
                        <a:latin typeface="Calibri" panose="020F0502020204030204" pitchFamily="34" charset="0"/>
                      </a:endParaRPr>
                    </a:p>
                  </a:txBody>
                  <a:tcPr marL="68580" marR="68580" marT="0" marB="0" anchor="b"/>
                </a:tc>
              </a:tr>
              <a:tr h="1135525">
                <a:tc>
                  <a:txBody>
                    <a:bodyPr/>
                    <a:lstStyle/>
                    <a:p>
                      <a:pPr>
                        <a:lnSpc>
                          <a:spcPct val="115000"/>
                        </a:lnSpc>
                      </a:pPr>
                      <a:endParaRPr lang="en-US" sz="2800">
                        <a:effectLst/>
                        <a:latin typeface="Calibri" panose="020F0502020204030204" pitchFamily="34" charset="0"/>
                      </a:endParaRPr>
                    </a:p>
                  </a:txBody>
                  <a:tcPr marL="68580" marR="68580" marT="0" marB="0" anchor="b"/>
                </a:tc>
                <a:tc>
                  <a:txBody>
                    <a:bodyPr/>
                    <a:lstStyle/>
                    <a:p>
                      <a:pPr marL="0" marR="0">
                        <a:lnSpc>
                          <a:spcPct val="115000"/>
                        </a:lnSpc>
                        <a:spcBef>
                          <a:spcPts val="0"/>
                        </a:spcBef>
                        <a:spcAft>
                          <a:spcPts val="0"/>
                        </a:spcAft>
                      </a:pPr>
                      <a:r>
                        <a:rPr lang="en-US" sz="2800">
                          <a:effectLst/>
                        </a:rPr>
                        <a:t> Organisms, Populations and Ecosystems</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dirty="0">
                          <a:effectLst/>
                        </a:rPr>
                        <a:t> 40%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15000"/>
                        </a:lnSpc>
                      </a:pPr>
                      <a:endParaRPr lang="en-US" sz="2800" dirty="0">
                        <a:effectLst/>
                        <a:latin typeface="Calibri" panose="020F0502020204030204" pitchFamily="34" charset="0"/>
                      </a:endParaRPr>
                    </a:p>
                  </a:txBody>
                  <a:tcPr marL="68580" marR="68580" marT="0" marB="0" anchor="b"/>
                </a:tc>
              </a:tr>
              <a:tr h="455933">
                <a:tc>
                  <a:txBody>
                    <a:bodyPr/>
                    <a:lstStyle/>
                    <a:p>
                      <a:pPr>
                        <a:lnSpc>
                          <a:spcPct val="115000"/>
                        </a:lnSpc>
                      </a:pPr>
                      <a:endParaRPr lang="en-US" sz="2800" dirty="0">
                        <a:effectLst/>
                        <a:latin typeface="Calibri" panose="020F0502020204030204" pitchFamily="34" charset="0"/>
                      </a:endParaRPr>
                    </a:p>
                  </a:txBody>
                  <a:tcPr marL="68580" marR="68580" marT="0" marB="0" anchor="b"/>
                </a:tc>
                <a:tc>
                  <a:txBody>
                    <a:bodyPr/>
                    <a:lstStyle/>
                    <a:p>
                      <a:pPr marL="0" marR="0">
                        <a:lnSpc>
                          <a:spcPct val="115000"/>
                        </a:lnSpc>
                        <a:spcBef>
                          <a:spcPts val="0"/>
                        </a:spcBef>
                        <a:spcAft>
                          <a:spcPts val="0"/>
                        </a:spcAft>
                      </a:pPr>
                      <a:r>
                        <a:rPr lang="en-US" sz="2800">
                          <a:effectLst/>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a:effectLst/>
                        </a:rPr>
                        <a:t>100 %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2800" dirty="0">
                          <a:effectLst/>
                        </a:rPr>
                        <a:t> </a:t>
                      </a:r>
                      <a:r>
                        <a:rPr lang="en-US" sz="2800" dirty="0" smtClean="0">
                          <a:effectLst/>
                        </a:rPr>
                        <a:t>50 Items Total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
        <p:nvSpPr>
          <p:cNvPr id="5" name="TextBox 4"/>
          <p:cNvSpPr txBox="1"/>
          <p:nvPr/>
        </p:nvSpPr>
        <p:spPr>
          <a:xfrm>
            <a:off x="8930244" y="3105638"/>
            <a:ext cx="2992582" cy="1231106"/>
          </a:xfrm>
          <a:prstGeom prst="rect">
            <a:avLst/>
          </a:prstGeom>
          <a:noFill/>
        </p:spPr>
        <p:txBody>
          <a:bodyPr wrap="square" rtlCol="0">
            <a:spAutoFit/>
          </a:bodyPr>
          <a:lstStyle/>
          <a:p>
            <a:r>
              <a:rPr lang="en-US" sz="2800" dirty="0" smtClean="0">
                <a:effectLst/>
                <a:latin typeface="Calibri" panose="020F0502020204030204" pitchFamily="34" charset="0"/>
              </a:rPr>
              <a:t>.35*50 total items = 17-18 Items</a:t>
            </a:r>
          </a:p>
          <a:p>
            <a:endParaRPr lang="en-US" dirty="0"/>
          </a:p>
        </p:txBody>
      </p:sp>
      <p:sp>
        <p:nvSpPr>
          <p:cNvPr id="6" name="TextBox 5"/>
          <p:cNvSpPr txBox="1"/>
          <p:nvPr/>
        </p:nvSpPr>
        <p:spPr>
          <a:xfrm>
            <a:off x="9001496" y="4170302"/>
            <a:ext cx="2850078" cy="1384995"/>
          </a:xfrm>
          <a:prstGeom prst="rect">
            <a:avLst/>
          </a:prstGeom>
          <a:noFill/>
        </p:spPr>
        <p:txBody>
          <a:bodyPr wrap="square" rtlCol="0">
            <a:spAutoFit/>
          </a:bodyPr>
          <a:lstStyle/>
          <a:p>
            <a:r>
              <a:rPr lang="en-US" sz="2800" dirty="0" smtClean="0">
                <a:effectLst/>
                <a:latin typeface="Calibri" panose="020F0502020204030204" pitchFamily="34" charset="0"/>
              </a:rPr>
              <a:t>.25*50 total items = 12-13 Items</a:t>
            </a:r>
          </a:p>
          <a:p>
            <a:endParaRPr lang="en-US" sz="2800" dirty="0"/>
          </a:p>
        </p:txBody>
      </p:sp>
      <p:sp>
        <p:nvSpPr>
          <p:cNvPr id="7" name="TextBox 6"/>
          <p:cNvSpPr txBox="1"/>
          <p:nvPr/>
        </p:nvSpPr>
        <p:spPr>
          <a:xfrm>
            <a:off x="9001496" y="5234966"/>
            <a:ext cx="2850078" cy="1384995"/>
          </a:xfrm>
          <a:prstGeom prst="rect">
            <a:avLst/>
          </a:prstGeom>
          <a:noFill/>
        </p:spPr>
        <p:txBody>
          <a:bodyPr wrap="square" rtlCol="0">
            <a:spAutoFit/>
          </a:bodyPr>
          <a:lstStyle/>
          <a:p>
            <a:r>
              <a:rPr lang="en-US" sz="2800" dirty="0" smtClean="0">
                <a:effectLst/>
                <a:latin typeface="Calibri" panose="020F0502020204030204" pitchFamily="34" charset="0"/>
              </a:rPr>
              <a:t>.40*50 total items = 20 items</a:t>
            </a:r>
          </a:p>
          <a:p>
            <a:endParaRPr lang="en-US" sz="2800" dirty="0"/>
          </a:p>
        </p:txBody>
      </p:sp>
    </p:spTree>
    <p:extLst>
      <p:ext uri="{BB962C8B-B14F-4D97-AF65-F5344CB8AC3E}">
        <p14:creationId xmlns:p14="http://schemas.microsoft.com/office/powerpoint/2010/main" val="25866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rade_x0020_Level xmlns="adf6e2d5-c86d-4500-937e-ecde69167022">K-12</Grade_x0020_Level>
    <Document_x0020_Type xmlns="adf6e2d5-c86d-4500-937e-ecde69167022">Training Resources</Document_x0020_Type>
    <Subject_x0020_Area xmlns="adf6e2d5-c86d-4500-937e-ecde69167022">N/A</Subject_x0020_Are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BE973DBF94384791C6300B35217C74" ma:contentTypeVersion="" ma:contentTypeDescription="Create a new document." ma:contentTypeScope="" ma:versionID="d1aa60caa4ef0112a313591f8c6a26bd">
  <xsd:schema xmlns:xsd="http://www.w3.org/2001/XMLSchema" xmlns:xs="http://www.w3.org/2001/XMLSchema" xmlns:p="http://schemas.microsoft.com/office/2006/metadata/properties" xmlns:ns2="adf6e2d5-c86d-4500-937e-ecde69167022" targetNamespace="http://schemas.microsoft.com/office/2006/metadata/properties" ma:root="true" ma:fieldsID="872821757e4d8afee66108588e4fbe7e" ns2:_="">
    <xsd:import namespace="adf6e2d5-c86d-4500-937e-ecde69167022"/>
    <xsd:element name="properties">
      <xsd:complexType>
        <xsd:sequence>
          <xsd:element name="documentManagement">
            <xsd:complexType>
              <xsd:all>
                <xsd:element ref="ns2:Grade_x0020_Level" minOccurs="0"/>
                <xsd:element ref="ns2:Subject_x0020_Area" minOccurs="0"/>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f6e2d5-c86d-4500-937e-ecde69167022" elementFormDefault="qualified">
    <xsd:import namespace="http://schemas.microsoft.com/office/2006/documentManagement/types"/>
    <xsd:import namespace="http://schemas.microsoft.com/office/infopath/2007/PartnerControls"/>
    <xsd:element name="Grade_x0020_Level" ma:index="8" nillable="true" ma:displayName="Grade Level" ma:default="K-12" ma:format="Dropdown" ma:internalName="Grade_x0020_Level">
      <xsd:simpleType>
        <xsd:restriction base="dms:Choice">
          <xsd:enumeration value="K-12"/>
          <xsd:enumeration value="K-5"/>
          <xsd:enumeration value="6-8"/>
          <xsd:enumeration value="9-12"/>
          <xsd:enumeration value="K-8"/>
          <xsd:enumeration value="6-12"/>
        </xsd:restriction>
      </xsd:simpleType>
    </xsd:element>
    <xsd:element name="Subject_x0020_Area" ma:index="9" nillable="true" ma:displayName="Subject Area" ma:default="Math" ma:format="Dropdown" ma:internalName="Subject_x0020_Area">
      <xsd:simpleType>
        <xsd:restriction base="dms:Choice">
          <xsd:enumeration value="Math"/>
          <xsd:enumeration value="Science"/>
          <xsd:enumeration value="ELA"/>
          <xsd:enumeration value="Social Studies"/>
          <xsd:enumeration value="CTE"/>
          <xsd:enumeration value="JROTC"/>
          <xsd:enumeration value="Arts"/>
          <xsd:enumeration value="Health/PE"/>
          <xsd:enumeration value="World Languages"/>
          <xsd:enumeration value="Media"/>
          <xsd:enumeration value="Research/CriticalThinking"/>
          <xsd:enumeration value="AVID"/>
          <xsd:enumeration value="N/A"/>
        </xsd:restriction>
      </xsd:simpleType>
    </xsd:element>
    <xsd:element name="Document_x0020_Type" ma:index="10" nillable="true" ma:displayName="Document Type" ma:default="Item Specs" ma:format="Dropdown" ma:internalName="Document_x0020_Type">
      <xsd:simpleType>
        <xsd:restriction base="dms:Choice">
          <xsd:enumeration value="Item Specs"/>
          <xsd:enumeration value="Blueprint"/>
          <xsd:enumeration value="Training Resources"/>
          <xsd:enumeration value="Curriculu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45C3A6-98F5-4E1D-9F01-70F57E1FF22B}">
  <ds:schemaRefs>
    <ds:schemaRef ds:uri="http://purl.org/dc/dcmitype/"/>
    <ds:schemaRef ds:uri="http://schemas.microsoft.com/office/infopath/2007/PartnerControls"/>
    <ds:schemaRef ds:uri="http://purl.org/dc/elements/1.1/"/>
    <ds:schemaRef ds:uri="http://schemas.microsoft.com/office/2006/documentManagement/types"/>
    <ds:schemaRef ds:uri="adf6e2d5-c86d-4500-937e-ecde69167022"/>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2E1979C8-6FF9-4AD5-B769-CDCD2F60F606}">
  <ds:schemaRefs>
    <ds:schemaRef ds:uri="http://schemas.microsoft.com/sharepoint/v3/contenttype/forms"/>
  </ds:schemaRefs>
</ds:datastoreItem>
</file>

<file path=customXml/itemProps3.xml><?xml version="1.0" encoding="utf-8"?>
<ds:datastoreItem xmlns:ds="http://schemas.openxmlformats.org/officeDocument/2006/customXml" ds:itemID="{1D097F53-0984-4372-A8E2-AD840C2D0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f6e2d5-c86d-4500-937e-ecde69167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TC104033925[[fn=Droplet]]</Template>
  <TotalTime>1430</TotalTime>
  <Words>1960</Words>
  <Application>Microsoft Office PowerPoint</Application>
  <PresentationFormat>Widescreen</PresentationFormat>
  <Paragraphs>164</Paragraphs>
  <Slides>22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Franklin Gothic Book</vt:lpstr>
      <vt:lpstr>Times New Roman</vt:lpstr>
      <vt:lpstr>Tw Cen MT</vt:lpstr>
      <vt:lpstr>Droplet</vt:lpstr>
      <vt:lpstr>Test Development: Connecting Curriculum Maps/pacing Guides, Item Specifications, and Test Blueprints</vt:lpstr>
      <vt:lpstr>PowerPoint Presentation</vt:lpstr>
      <vt:lpstr>Course description by year</vt:lpstr>
      <vt:lpstr>Narrowing down criteria: priority standards &amp; large-scale assessable standards</vt:lpstr>
      <vt:lpstr>Example: Why eliminate from district-level assessment blueprint?</vt:lpstr>
      <vt:lpstr>Activity: Identifying priority standards</vt:lpstr>
      <vt:lpstr>Curriculum maps/pacing guides</vt:lpstr>
      <vt:lpstr>Another example: pacing guide</vt:lpstr>
      <vt:lpstr>Step 1 of blueprint: overall plan by reporting category</vt:lpstr>
      <vt:lpstr>Step 2 of blueprint: Overall plan for cognitive complexity levels</vt:lpstr>
      <vt:lpstr>Cognitive complexity: from CPALMS</vt:lpstr>
      <vt:lpstr>Activity: Cognitive Complexity</vt:lpstr>
      <vt:lpstr>Item type: 3 ways to decide</vt:lpstr>
      <vt:lpstr>In item specification document</vt:lpstr>
      <vt:lpstr>Alignment with standard</vt:lpstr>
      <vt:lpstr>Available in item bank</vt:lpstr>
      <vt:lpstr>Activity: Item Type</vt:lpstr>
      <vt:lpstr>Considerations for number of items</vt:lpstr>
      <vt:lpstr>Benchmark Clarification</vt:lpstr>
      <vt:lpstr>Content focus/key terms</vt:lpstr>
      <vt:lpstr>Content Limits </vt:lpstr>
      <vt:lpstr>Summary: Steps for completing assessment blueprint</vt:lpstr>
    </vt:vector>
  </TitlesOfParts>
  <Company>Osceola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Blueprint Development</dc:title>
  <dc:creator>Heather Wright</dc:creator>
  <cp:lastModifiedBy>Justin Seabolt</cp:lastModifiedBy>
  <cp:revision>32</cp:revision>
  <dcterms:created xsi:type="dcterms:W3CDTF">2014-02-05T15:47:24Z</dcterms:created>
  <dcterms:modified xsi:type="dcterms:W3CDTF">2015-02-04T13:04:59Z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0x01010069BE973DBF94384791C6300B35217C74</vt:lpwstr>
  </property>
</Properties>
</file>