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74" r:id="rId3"/>
    <p:sldId id="277" r:id="rId4"/>
    <p:sldId id="258" r:id="rId5"/>
    <p:sldId id="257" r:id="rId6"/>
    <p:sldId id="259" r:id="rId7"/>
    <p:sldId id="263" r:id="rId8"/>
    <p:sldId id="261" r:id="rId9"/>
    <p:sldId id="264" r:id="rId10"/>
    <p:sldId id="262" r:id="rId11"/>
    <p:sldId id="260" r:id="rId12"/>
    <p:sldId id="265" r:id="rId13"/>
    <p:sldId id="266" r:id="rId14"/>
    <p:sldId id="270" r:id="rId15"/>
    <p:sldId id="268" r:id="rId16"/>
    <p:sldId id="267" r:id="rId17"/>
    <p:sldId id="269" r:id="rId18"/>
    <p:sldId id="271" r:id="rId19"/>
    <p:sldId id="272" r:id="rId20"/>
    <p:sldId id="273" r:id="rId21"/>
    <p:sldId id="276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0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F055-E2B5-F444-B13E-FCBE935150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4257-0205-9E43-87AB-7D9412AF3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F055-E2B5-F444-B13E-FCBE935150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4257-0205-9E43-87AB-7D9412AF3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F055-E2B5-F444-B13E-FCBE935150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4257-0205-9E43-87AB-7D9412AF3A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F055-E2B5-F444-B13E-FCBE935150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4257-0205-9E43-87AB-7D9412AF3A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F055-E2B5-F444-B13E-FCBE935150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4257-0205-9E43-87AB-7D9412AF3A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F055-E2B5-F444-B13E-FCBE935150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4257-0205-9E43-87AB-7D9412AF3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F055-E2B5-F444-B13E-FCBE935150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4257-0205-9E43-87AB-7D9412AF3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F055-E2B5-F444-B13E-FCBE935150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4257-0205-9E43-87AB-7D9412AF3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F055-E2B5-F444-B13E-FCBE935150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4257-0205-9E43-87AB-7D9412AF3A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F0F055-E2B5-F444-B13E-FCBE935150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614257-0205-9E43-87AB-7D9412AF3A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654" y="5805165"/>
            <a:ext cx="3762603" cy="869695"/>
          </a:xfrm>
        </p:spPr>
        <p:txBody>
          <a:bodyPr/>
          <a:lstStyle/>
          <a:p>
            <a:r>
              <a:rPr lang="en-US" dirty="0" smtClean="0"/>
              <a:t>November 14,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3618467"/>
            <a:ext cx="7583488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Central Florida Assessment Collaborative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27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Policies Poll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3195" y="5281325"/>
            <a:ext cx="5970494" cy="835460"/>
          </a:xfrm>
        </p:spPr>
        <p:txBody>
          <a:bodyPr>
            <a:noAutofit/>
          </a:bodyPr>
          <a:lstStyle/>
          <a:p>
            <a:r>
              <a:rPr lang="en-US" sz="2800" dirty="0" smtClean="0"/>
              <a:t>Final Exam, Grading, and Standard Setting Policies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6613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133" y="5921786"/>
            <a:ext cx="6512511" cy="728759"/>
          </a:xfrm>
        </p:spPr>
        <p:txBody>
          <a:bodyPr/>
          <a:lstStyle/>
          <a:p>
            <a:r>
              <a:rPr lang="en-US" sz="2800" dirty="0" smtClean="0"/>
              <a:t>Final Exam Policies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1009" y="401697"/>
            <a:ext cx="8539799" cy="4885149"/>
          </a:xfrm>
        </p:spPr>
        <p:txBody>
          <a:bodyPr>
            <a:noAutofit/>
          </a:bodyPr>
          <a:lstStyle/>
          <a:p>
            <a:r>
              <a:rPr lang="en-US" sz="3000" dirty="0" smtClean="0"/>
              <a:t>Is your district using EOYs as the final exam for the course?</a:t>
            </a:r>
          </a:p>
          <a:p>
            <a:r>
              <a:rPr lang="en-US" sz="3000" dirty="0" smtClean="0"/>
              <a:t>Does your district require a final exam for all high school courses?  Middle school?  Elementary?</a:t>
            </a:r>
          </a:p>
          <a:p>
            <a:r>
              <a:rPr lang="en-US" sz="3000" dirty="0" smtClean="0"/>
              <a:t>Are courses with an existing assessment exempt from final exam requirements?</a:t>
            </a:r>
          </a:p>
          <a:p>
            <a:pPr lvl="1"/>
            <a:r>
              <a:rPr lang="en-US" sz="3000" dirty="0" smtClean="0"/>
              <a:t>AP</a:t>
            </a:r>
          </a:p>
          <a:p>
            <a:pPr lvl="1"/>
            <a:r>
              <a:rPr lang="en-US" sz="3000" dirty="0" smtClean="0"/>
              <a:t>IB</a:t>
            </a:r>
          </a:p>
          <a:p>
            <a:pPr lvl="1"/>
            <a:r>
              <a:rPr lang="en-US" sz="3000" dirty="0" smtClean="0"/>
              <a:t>Industry certification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8637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0216" y="5973619"/>
            <a:ext cx="6512511" cy="694806"/>
          </a:xfrm>
        </p:spPr>
        <p:txBody>
          <a:bodyPr/>
          <a:lstStyle/>
          <a:p>
            <a:r>
              <a:rPr lang="en-US" sz="2800" dirty="0" smtClean="0"/>
              <a:t>Weighting &amp; Grades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9885" y="310991"/>
            <a:ext cx="8500923" cy="52609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Will EOYs count as 30% of student grades?</a:t>
            </a:r>
          </a:p>
          <a:p>
            <a:r>
              <a:rPr lang="en-US" sz="3200" dirty="0" smtClean="0"/>
              <a:t>Will EOYs count as 20% of student grades?</a:t>
            </a:r>
          </a:p>
          <a:p>
            <a:r>
              <a:rPr lang="en-US" sz="3200" dirty="0" smtClean="0"/>
              <a:t>Will EOYs count as test grades?</a:t>
            </a:r>
          </a:p>
          <a:p>
            <a:r>
              <a:rPr lang="en-US" sz="3200" dirty="0" smtClean="0"/>
              <a:t>Will EOYs not count as test grades?</a:t>
            </a:r>
          </a:p>
          <a:p>
            <a:r>
              <a:rPr lang="en-US" sz="3200" dirty="0" smtClean="0"/>
              <a:t>Will teachers determine how much EOYs count toward student grades?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49229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895" y="6043872"/>
            <a:ext cx="8358376" cy="814128"/>
          </a:xfrm>
        </p:spPr>
        <p:txBody>
          <a:bodyPr/>
          <a:lstStyle/>
          <a:p>
            <a:r>
              <a:rPr lang="en-US" sz="2800" dirty="0" smtClean="0"/>
              <a:t>Standard Setting/Cut Scores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1009" y="310991"/>
            <a:ext cx="8487965" cy="5053603"/>
          </a:xfrm>
        </p:spPr>
        <p:txBody>
          <a:bodyPr>
            <a:noAutofit/>
          </a:bodyPr>
          <a:lstStyle/>
          <a:p>
            <a:r>
              <a:rPr lang="en-US" sz="2800" dirty="0" smtClean="0"/>
              <a:t>Will teachers be allowed to set cut scores for EOYs in year 1?  In future years?</a:t>
            </a:r>
          </a:p>
          <a:p>
            <a:r>
              <a:rPr lang="en-US" sz="2800" dirty="0" smtClean="0"/>
              <a:t>Will the district set cut scores for EOYs based on score distribution to reflect FSA, EOC, or other related test?</a:t>
            </a:r>
          </a:p>
          <a:p>
            <a:r>
              <a:rPr lang="en-US" sz="2800" dirty="0" smtClean="0"/>
              <a:t>Will the district set cut scores for EOYs based on score distribution to reflect student grades in course?</a:t>
            </a:r>
          </a:p>
          <a:p>
            <a:r>
              <a:rPr lang="en-US" sz="2800" dirty="0" smtClean="0"/>
              <a:t>Will the district set cut scores for EOYs based on performance outcomes (criterion referenced)?</a:t>
            </a:r>
          </a:p>
          <a:p>
            <a:r>
              <a:rPr lang="en-US" sz="2800" dirty="0" smtClean="0"/>
              <a:t>If criterion referenced cut scores, will these be selected before or after administration of EOY?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2647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257" y="5908828"/>
            <a:ext cx="6512511" cy="749339"/>
          </a:xfrm>
        </p:spPr>
        <p:txBody>
          <a:bodyPr/>
          <a:lstStyle/>
          <a:p>
            <a:r>
              <a:rPr lang="en-US" sz="2800" dirty="0" smtClean="0"/>
              <a:t>Scoring/Grading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4381" y="220285"/>
            <a:ext cx="8760098" cy="5481217"/>
          </a:xfrm>
        </p:spPr>
        <p:txBody>
          <a:bodyPr>
            <a:noAutofit/>
          </a:bodyPr>
          <a:lstStyle/>
          <a:p>
            <a:r>
              <a:rPr lang="en-US" sz="3200" dirty="0" smtClean="0"/>
              <a:t>If your tests contain items that require hand scoring, will teachers score their own students’ responses?</a:t>
            </a:r>
          </a:p>
          <a:p>
            <a:r>
              <a:rPr lang="en-US" sz="3200" dirty="0" smtClean="0"/>
              <a:t>Will teachers score other teachers’ student responses?</a:t>
            </a:r>
          </a:p>
          <a:p>
            <a:r>
              <a:rPr lang="en-US" sz="3200" dirty="0" smtClean="0"/>
              <a:t>Will teachers serve on a team to score responses?</a:t>
            </a:r>
          </a:p>
          <a:p>
            <a:r>
              <a:rPr lang="en-US" sz="3200" dirty="0" smtClean="0"/>
              <a:t>Will the district score responses?</a:t>
            </a:r>
          </a:p>
          <a:p>
            <a:r>
              <a:rPr lang="en-US" sz="3200" dirty="0" smtClean="0"/>
              <a:t>Will the district hire a vendor to score responses?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8716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Policies Poll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5320198"/>
            <a:ext cx="5970494" cy="8354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Test Administration &amp; Security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1679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1669" y="5869956"/>
            <a:ext cx="6512511" cy="801170"/>
          </a:xfrm>
        </p:spPr>
        <p:txBody>
          <a:bodyPr/>
          <a:lstStyle/>
          <a:p>
            <a:r>
              <a:rPr lang="en-US" sz="2800" dirty="0" smtClean="0"/>
              <a:t>Test Administration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4266" y="285075"/>
            <a:ext cx="8189914" cy="4924025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800" dirty="0" smtClean="0"/>
              <a:t>Will district EOY administration be 100% paper-based?</a:t>
            </a:r>
          </a:p>
          <a:p>
            <a:pPr>
              <a:lnSpc>
                <a:spcPct val="70000"/>
              </a:lnSpc>
            </a:pPr>
            <a:r>
              <a:rPr lang="en-US" sz="2800" dirty="0" smtClean="0"/>
              <a:t>Will district EOY administration be 100% computer-based?</a:t>
            </a:r>
          </a:p>
          <a:p>
            <a:pPr>
              <a:lnSpc>
                <a:spcPct val="70000"/>
              </a:lnSpc>
            </a:pPr>
            <a:r>
              <a:rPr lang="en-US" sz="2800" dirty="0" smtClean="0"/>
              <a:t>Will district determine which EOYs will be administered as PBT vs. CBT?  Will schools?</a:t>
            </a:r>
          </a:p>
          <a:p>
            <a:pPr>
              <a:lnSpc>
                <a:spcPct val="70000"/>
              </a:lnSpc>
            </a:pPr>
            <a:r>
              <a:rPr lang="en-US" sz="2800" dirty="0" smtClean="0"/>
              <a:t>If a combination of PBT and CBT, how will your district prioritize EOYs for computer-based administration?</a:t>
            </a:r>
          </a:p>
          <a:p>
            <a:pPr lvl="1">
              <a:lnSpc>
                <a:spcPct val="70000"/>
              </a:lnSpc>
            </a:pPr>
            <a:r>
              <a:rPr lang="en-US" sz="2800" dirty="0" smtClean="0"/>
              <a:t>Courses expensive to assess through paper (i.e. Visual Arts or courses that require color copies)</a:t>
            </a:r>
          </a:p>
          <a:p>
            <a:pPr lvl="1">
              <a:lnSpc>
                <a:spcPct val="70000"/>
              </a:lnSpc>
            </a:pPr>
            <a:r>
              <a:rPr lang="en-US" sz="2800" dirty="0" smtClean="0"/>
              <a:t>Courses requiring media items or TE items</a:t>
            </a:r>
          </a:p>
          <a:p>
            <a:pPr lvl="1">
              <a:lnSpc>
                <a:spcPct val="70000"/>
              </a:lnSpc>
            </a:pPr>
            <a:r>
              <a:rPr lang="en-US" sz="2800" dirty="0" smtClean="0"/>
              <a:t>Core content area courses (for preparation for FSA)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4272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133" y="5616132"/>
            <a:ext cx="6512511" cy="1143000"/>
          </a:xfrm>
        </p:spPr>
        <p:txBody>
          <a:bodyPr/>
          <a:lstStyle/>
          <a:p>
            <a:r>
              <a:rPr lang="en-US" sz="2800" dirty="0" smtClean="0"/>
              <a:t>Test Security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9174" y="259159"/>
            <a:ext cx="8617552" cy="5209099"/>
          </a:xfrm>
        </p:spPr>
        <p:txBody>
          <a:bodyPr/>
          <a:lstStyle/>
          <a:p>
            <a:r>
              <a:rPr lang="en-US" dirty="0" smtClean="0"/>
              <a:t>Will district-developed EOYs have the same security measures as state assessments?</a:t>
            </a:r>
          </a:p>
          <a:p>
            <a:r>
              <a:rPr lang="en-US" dirty="0" smtClean="0"/>
              <a:t>Will district-developed EOYs have the same security measures as state assessments, with the exception of performance tasks/open response items?</a:t>
            </a:r>
          </a:p>
          <a:p>
            <a:r>
              <a:rPr lang="en-US" dirty="0" smtClean="0"/>
              <a:t>Will tests be assigned via testing platform at district level?  School level?  By teacher?</a:t>
            </a:r>
          </a:p>
          <a:p>
            <a:r>
              <a:rPr lang="en-US" dirty="0" smtClean="0"/>
              <a:t>Will paper-based tests be photocopied and distributed by district?  By school (test coordinator or administrator)? By teacher?</a:t>
            </a:r>
          </a:p>
          <a:p>
            <a:r>
              <a:rPr lang="en-US" dirty="0" smtClean="0"/>
              <a:t>Will paper-based tests be stored after administration?</a:t>
            </a:r>
          </a:p>
          <a:p>
            <a:r>
              <a:rPr lang="en-US" dirty="0" smtClean="0"/>
              <a:t>Will paper-based tests be destroyed after administration?  If so, by school staff or by district staff?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25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Policies Poll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Assessment Improvement/Review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3858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Improvement: Test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35527"/>
            <a:ext cx="8589818" cy="4419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Will a reliability statistic be calculated for each district EOY? By your platform (automatically calculated) or by district staff?</a:t>
            </a:r>
          </a:p>
          <a:p>
            <a:r>
              <a:rPr lang="en-US" sz="2800" dirty="0" smtClean="0"/>
              <a:t>Will test forms be examined for factor structure? By district staff?  By outside </a:t>
            </a:r>
            <a:r>
              <a:rPr lang="en-US" sz="2800" dirty="0" err="1" smtClean="0"/>
              <a:t>contractor?l</a:t>
            </a:r>
            <a:endParaRPr lang="en-US" sz="2800" dirty="0" smtClean="0"/>
          </a:p>
          <a:p>
            <a:r>
              <a:rPr lang="en-US" sz="2800" dirty="0" smtClean="0"/>
              <a:t>Do you have a </a:t>
            </a:r>
            <a:r>
              <a:rPr lang="en-US" sz="2800" dirty="0" err="1" smtClean="0"/>
              <a:t>psychometrician</a:t>
            </a:r>
            <a:r>
              <a:rPr lang="en-US" sz="2800" dirty="0" smtClean="0"/>
              <a:t> or other staff member with the knowledge/ability to do this?</a:t>
            </a:r>
          </a:p>
        </p:txBody>
      </p:sp>
    </p:spTree>
    <p:extLst>
      <p:ext uri="{BB962C8B-B14F-4D97-AF65-F5344CB8AC3E}">
        <p14:creationId xmlns:p14="http://schemas.microsoft.com/office/powerpoint/2010/main" val="198251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Internet: Holiday Inn Walt Disney World Resort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Password: Minnie2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66955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959" y="5947702"/>
            <a:ext cx="6512511" cy="710465"/>
          </a:xfrm>
        </p:spPr>
        <p:txBody>
          <a:bodyPr/>
          <a:lstStyle/>
          <a:p>
            <a:r>
              <a:rPr lang="en-US" sz="2800" dirty="0" smtClean="0"/>
              <a:t>Assessment Improvement: Items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33257" y="310991"/>
            <a:ext cx="8565717" cy="5377553"/>
          </a:xfrm>
        </p:spPr>
        <p:txBody>
          <a:bodyPr>
            <a:noAutofit/>
          </a:bodyPr>
          <a:lstStyle/>
          <a:p>
            <a:r>
              <a:rPr lang="en-US" sz="2800" dirty="0" smtClean="0"/>
              <a:t>Will item analysis be conducted for each district EOY? </a:t>
            </a:r>
          </a:p>
          <a:p>
            <a:r>
              <a:rPr lang="en-US" sz="2800" dirty="0" smtClean="0"/>
              <a:t>Will you be calculating difficulty (p-value)? If so, will this be calculated by your platform?  District staff?  Outside contractor?</a:t>
            </a:r>
          </a:p>
          <a:p>
            <a:r>
              <a:rPr lang="en-US" sz="2800" dirty="0" smtClean="0"/>
              <a:t>Will you be calculating </a:t>
            </a:r>
            <a:r>
              <a:rPr lang="en-US" sz="2800" dirty="0"/>
              <a:t>p</a:t>
            </a:r>
            <a:r>
              <a:rPr lang="en-US" sz="2800" dirty="0" smtClean="0"/>
              <a:t>oint bi-serial (discrimination)? If so, will this be calculated by your platform?  District staff? Outside contractor?</a:t>
            </a:r>
          </a:p>
          <a:p>
            <a:r>
              <a:rPr lang="en-US" sz="2800" dirty="0" smtClean="0"/>
              <a:t>Will you be examining items for DIF? If so, will this be calculated by your platform?  District staff?  Outside contractor?</a:t>
            </a:r>
          </a:p>
        </p:txBody>
      </p:sp>
    </p:spTree>
    <p:extLst>
      <p:ext uri="{BB962C8B-B14F-4D97-AF65-F5344CB8AC3E}">
        <p14:creationId xmlns:p14="http://schemas.microsoft.com/office/powerpoint/2010/main" val="2887646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Policies Poll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273" y="4607511"/>
            <a:ext cx="6399659" cy="180714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Exemptions &amp; High School Specific Policies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5547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653" y="5509300"/>
            <a:ext cx="6512511" cy="1143000"/>
          </a:xfrm>
        </p:spPr>
        <p:txBody>
          <a:bodyPr/>
          <a:lstStyle/>
          <a:p>
            <a:r>
              <a:rPr lang="en-US" dirty="0" smtClean="0"/>
              <a:t>Exam Exemptions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8655" y="235527"/>
            <a:ext cx="8617527" cy="5273773"/>
          </a:xfrm>
        </p:spPr>
        <p:txBody>
          <a:bodyPr>
            <a:noAutofit/>
          </a:bodyPr>
          <a:lstStyle/>
          <a:p>
            <a:r>
              <a:rPr lang="en-US" sz="3200" dirty="0" smtClean="0"/>
              <a:t>Will your district allow GPA or grade-based exemptions for high school in 2014-15?  In 2015-16?</a:t>
            </a:r>
          </a:p>
          <a:p>
            <a:r>
              <a:rPr lang="en-US" sz="3200" dirty="0" smtClean="0"/>
              <a:t>Will your district allow high school seniors to leave school early?</a:t>
            </a:r>
          </a:p>
          <a:p>
            <a:r>
              <a:rPr lang="en-US" sz="3200" dirty="0" smtClean="0"/>
              <a:t>Will you administer an EOY earlier to seniors than to other students?  </a:t>
            </a:r>
          </a:p>
          <a:p>
            <a:r>
              <a:rPr lang="en-US" sz="3200" dirty="0" smtClean="0"/>
              <a:t>If you will administer the EOY earlier to seniors, will you administer the same EOY later to other students?</a:t>
            </a:r>
          </a:p>
        </p:txBody>
      </p:sp>
    </p:spTree>
    <p:extLst>
      <p:ext uri="{BB962C8B-B14F-4D97-AF65-F5344CB8AC3E}">
        <p14:creationId xmlns:p14="http://schemas.microsoft.com/office/powerpoint/2010/main" val="227495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Grant update</a:t>
            </a:r>
          </a:p>
          <a:p>
            <a:r>
              <a:rPr lang="en-US" sz="3200" dirty="0" smtClean="0"/>
              <a:t>CTE Grant</a:t>
            </a:r>
          </a:p>
          <a:p>
            <a:r>
              <a:rPr lang="en-US" sz="3200" dirty="0" smtClean="0"/>
              <a:t>Discussion – Courses Requiring Assessments</a:t>
            </a:r>
          </a:p>
          <a:p>
            <a:r>
              <a:rPr lang="en-US" sz="3200" dirty="0" smtClean="0"/>
              <a:t>AVID Update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01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Policies Poll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Selection and Prioritization of Assessment Creation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660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597" y="6400800"/>
            <a:ext cx="7968873" cy="257368"/>
          </a:xfrm>
        </p:spPr>
        <p:txBody>
          <a:bodyPr>
            <a:normAutofit fontScale="90000"/>
          </a:bodyPr>
          <a:lstStyle/>
          <a:p>
            <a:r>
              <a:rPr lang="en-US" sz="1600" dirty="0" smtClean="0"/>
              <a:t>Assessment Policies – Use of Fee-Based Assessments (AP, Industry Certification)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6927" y="298033"/>
            <a:ext cx="8397253" cy="5118394"/>
          </a:xfrm>
        </p:spPr>
        <p:txBody>
          <a:bodyPr>
            <a:noAutofit/>
          </a:bodyPr>
          <a:lstStyle/>
          <a:p>
            <a:r>
              <a:rPr lang="en-US" sz="2500" dirty="0" smtClean="0"/>
              <a:t>Does your district plan to use fee-based assessments to meet the EOY requirement? </a:t>
            </a:r>
            <a:r>
              <a:rPr lang="en-US" sz="2500" dirty="0"/>
              <a:t> </a:t>
            </a:r>
            <a:r>
              <a:rPr lang="en-US" sz="1200" dirty="0" smtClean="0"/>
              <a:t>Brevard – difficult to find proven methods of using these tests.  Topic for FADAC.  Flagler model for AP exams. Would like to balance performance &amp; participation.  Industry certs – yes/no, pass/fail.  Can be taken once very 90 days, and don’t know how many times students took test.  Tiered method: student might be qualified to take industry certification one year, but might not be qualified to use the next.  Seminole won’t use – approach to AP is open enrollment.  High number of non-proficient students from state tests in course, so don’t want to use for teacher evaluation.  </a:t>
            </a:r>
          </a:p>
          <a:p>
            <a:r>
              <a:rPr lang="en-US" sz="2500" dirty="0" smtClean="0"/>
              <a:t>Does your district plan to require students in courses assessed by a fee-based EOY to take the assessment?</a:t>
            </a:r>
          </a:p>
          <a:p>
            <a:r>
              <a:rPr lang="en-US" sz="2500" dirty="0" smtClean="0"/>
              <a:t>Does your district plan to develop a separate assessment for students who do not take the fee-based </a:t>
            </a:r>
            <a:r>
              <a:rPr lang="en-US" sz="2500" dirty="0" err="1" smtClean="0"/>
              <a:t>assessment?</a:t>
            </a:r>
            <a:r>
              <a:rPr lang="en-US" sz="1200" dirty="0" err="1" smtClean="0"/>
              <a:t>Seminole</a:t>
            </a:r>
            <a:r>
              <a:rPr lang="en-US" sz="1200" dirty="0" smtClean="0"/>
              <a:t> – yes. Developed a local assessment for each course.  Will administer a final exam to take the place of a 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quarter test. Just</a:t>
            </a:r>
            <a:endParaRPr lang="en-US" sz="2500" dirty="0" smtClean="0"/>
          </a:p>
          <a:p>
            <a:r>
              <a:rPr lang="en-US" sz="2500" dirty="0" smtClean="0"/>
              <a:t>If your district plans to use fee-based assessments, will they be used for teacher evaluation?</a:t>
            </a:r>
          </a:p>
          <a:p>
            <a:r>
              <a:rPr lang="en-US" sz="2500" dirty="0" smtClean="0"/>
              <a:t>If your district plans to develop separate assessments, will they be used for teacher evaluation?</a:t>
            </a:r>
          </a:p>
        </p:txBody>
      </p:sp>
    </p:spTree>
    <p:extLst>
      <p:ext uri="{BB962C8B-B14F-4D97-AF65-F5344CB8AC3E}">
        <p14:creationId xmlns:p14="http://schemas.microsoft.com/office/powerpoint/2010/main" val="248778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958" y="5507546"/>
            <a:ext cx="6512511" cy="1143000"/>
          </a:xfrm>
        </p:spPr>
        <p:txBody>
          <a:bodyPr/>
          <a:lstStyle/>
          <a:p>
            <a:r>
              <a:rPr lang="en-US" sz="2800" dirty="0" smtClean="0"/>
              <a:t>Priorities for Assessment Creation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0597" y="731520"/>
            <a:ext cx="8138079" cy="447758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Which (please select all that apply) is your district using to prioritize courses for EOY creation?</a:t>
            </a:r>
          </a:p>
          <a:p>
            <a:pPr lvl="1"/>
            <a:r>
              <a:rPr lang="en-US" sz="3800" dirty="0" smtClean="0"/>
              <a:t>Graduation requirement</a:t>
            </a:r>
          </a:p>
          <a:p>
            <a:pPr lvl="1"/>
            <a:r>
              <a:rPr lang="en-US" sz="3800" dirty="0" smtClean="0"/>
              <a:t>Student enrollment</a:t>
            </a:r>
          </a:p>
          <a:p>
            <a:pPr lvl="1"/>
            <a:r>
              <a:rPr lang="en-US" sz="3800" dirty="0" smtClean="0"/>
              <a:t>Number of teachers</a:t>
            </a:r>
          </a:p>
          <a:p>
            <a:pPr lvl="1"/>
            <a:r>
              <a:rPr lang="en-US" sz="3800" dirty="0" smtClean="0"/>
              <a:t>Number of teachers teaching course at least 50% of the day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951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Policies Poll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Development/Creation of Assessments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5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41" y="5999533"/>
            <a:ext cx="6512511" cy="638053"/>
          </a:xfrm>
        </p:spPr>
        <p:txBody>
          <a:bodyPr/>
          <a:lstStyle/>
          <a:p>
            <a:r>
              <a:rPr lang="en-US" sz="2800" dirty="0" smtClean="0"/>
              <a:t>Test Development Process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75803" y="259159"/>
            <a:ext cx="8475006" cy="5584881"/>
          </a:xfrm>
        </p:spPr>
        <p:txBody>
          <a:bodyPr>
            <a:noAutofit/>
          </a:bodyPr>
          <a:lstStyle/>
          <a:p>
            <a:r>
              <a:rPr lang="en-US" sz="2500" dirty="0" smtClean="0"/>
              <a:t>Are items written by teachers?  Non-loadbearing staff (coaches, etc.)?  District-level staff?</a:t>
            </a:r>
          </a:p>
          <a:p>
            <a:r>
              <a:rPr lang="en-US" sz="2500" dirty="0" smtClean="0"/>
              <a:t>Are test blueprints written by teachers?  Non-loadbearing staff (coaches, etc.)? District-level staff?</a:t>
            </a:r>
          </a:p>
          <a:p>
            <a:r>
              <a:rPr lang="en-US" sz="2500" dirty="0" smtClean="0"/>
              <a:t>Are test forms created by teachers currently teaching the course?  Teachers not currently teaching the course?  Non-loadbearing staff (coaches, etc.)? District-level staff?</a:t>
            </a:r>
          </a:p>
          <a:p>
            <a:r>
              <a:rPr lang="en-US" sz="2500" dirty="0" smtClean="0"/>
              <a:t>Where available, do you plan to use test blueprints created by CFAC or other districts?  With or without review?</a:t>
            </a:r>
          </a:p>
          <a:p>
            <a:r>
              <a:rPr lang="en-US" sz="2500" dirty="0" smtClean="0"/>
              <a:t>Where available, do you plan to use test forms created by CFAC or other districts?  With or without review?</a:t>
            </a:r>
          </a:p>
        </p:txBody>
      </p:sp>
    </p:spTree>
    <p:extLst>
      <p:ext uri="{BB962C8B-B14F-4D97-AF65-F5344CB8AC3E}">
        <p14:creationId xmlns:p14="http://schemas.microsoft.com/office/powerpoint/2010/main" val="2558045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225" y="5882914"/>
            <a:ext cx="6512511" cy="832422"/>
          </a:xfrm>
        </p:spPr>
        <p:txBody>
          <a:bodyPr/>
          <a:lstStyle/>
          <a:p>
            <a:r>
              <a:rPr lang="en-US" sz="2800" dirty="0" smtClean="0"/>
              <a:t>Test Format/Content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0597" y="362823"/>
            <a:ext cx="8345417" cy="4975856"/>
          </a:xfrm>
        </p:spPr>
        <p:txBody>
          <a:bodyPr>
            <a:noAutofit/>
          </a:bodyPr>
          <a:lstStyle/>
          <a:p>
            <a:r>
              <a:rPr lang="en-US" sz="2800" dirty="0" smtClean="0"/>
              <a:t>Do you have policies on the minimum number of test items per assessment?</a:t>
            </a:r>
          </a:p>
          <a:p>
            <a:r>
              <a:rPr lang="en-US" sz="2800" dirty="0" smtClean="0"/>
              <a:t>Which of the following item types can your assessments contain? Multiple choice, performance tasks, short answer/extended response</a:t>
            </a:r>
          </a:p>
          <a:p>
            <a:r>
              <a:rPr lang="en-US" sz="2800" dirty="0" smtClean="0"/>
              <a:t>If you plan to use items with media, are you administering on the computer? Or will media be played by the teacher (class tests in sync)?</a:t>
            </a:r>
          </a:p>
          <a:p>
            <a:r>
              <a:rPr lang="en-US" sz="2800" dirty="0" smtClean="0"/>
              <a:t>Do you plan to use technology-enhanced items on your assessment?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407111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3742</TotalTime>
  <Words>1196</Words>
  <Application>Microsoft Office PowerPoint</Application>
  <PresentationFormat>On-screen Show (4:3)</PresentationFormat>
  <Paragraphs>98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Georgia</vt:lpstr>
      <vt:lpstr>Trebuchet MS</vt:lpstr>
      <vt:lpstr>Slipstream</vt:lpstr>
      <vt:lpstr>Central Florida Assessment Collaborative</vt:lpstr>
      <vt:lpstr>Internet: Holiday Inn Walt Disney World Resort </vt:lpstr>
      <vt:lpstr>Agenda</vt:lpstr>
      <vt:lpstr>Assessment Policies Poll</vt:lpstr>
      <vt:lpstr>Assessment Policies – Use of Fee-Based Assessments (AP, Industry Certification)</vt:lpstr>
      <vt:lpstr>Priorities for Assessment Creation</vt:lpstr>
      <vt:lpstr>Assessment Policies Poll</vt:lpstr>
      <vt:lpstr>Test Development Process</vt:lpstr>
      <vt:lpstr>Test Format/Content</vt:lpstr>
      <vt:lpstr>Assessment Policies Poll</vt:lpstr>
      <vt:lpstr>Final Exam Policies</vt:lpstr>
      <vt:lpstr>Weighting &amp; Grades</vt:lpstr>
      <vt:lpstr>Standard Setting/Cut Scores</vt:lpstr>
      <vt:lpstr>Scoring/Grading</vt:lpstr>
      <vt:lpstr>Assessment Policies Poll</vt:lpstr>
      <vt:lpstr>Test Administration</vt:lpstr>
      <vt:lpstr>Test Security</vt:lpstr>
      <vt:lpstr>Assessment Policies Poll</vt:lpstr>
      <vt:lpstr>Assessment Improvement: Test Forms</vt:lpstr>
      <vt:lpstr>Assessment Improvement: Items</vt:lpstr>
      <vt:lpstr>Assessment Policies Poll</vt:lpstr>
      <vt:lpstr>Exam Exemptions</vt:lpstr>
    </vt:vector>
  </TitlesOfParts>
  <Company>Lake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Florida Assessment Collaborative</dc:title>
  <dc:creator>Heather Wright</dc:creator>
  <cp:lastModifiedBy>Justin Seabolt</cp:lastModifiedBy>
  <cp:revision>22</cp:revision>
  <dcterms:created xsi:type="dcterms:W3CDTF">2014-11-13T12:05:55Z</dcterms:created>
  <dcterms:modified xsi:type="dcterms:W3CDTF">2014-11-21T13:13:51Z</dcterms:modified>
</cp:coreProperties>
</file>