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26"/>
  </p:notesMasterIdLst>
  <p:handoutMasterIdLst>
    <p:handoutMasterId r:id="rId27"/>
  </p:handoutMasterIdLst>
  <p:sldIdLst>
    <p:sldId id="258" r:id="rId3"/>
    <p:sldId id="259" r:id="rId4"/>
    <p:sldId id="262" r:id="rId5"/>
    <p:sldId id="264" r:id="rId6"/>
    <p:sldId id="265" r:id="rId7"/>
    <p:sldId id="267" r:id="rId8"/>
    <p:sldId id="279" r:id="rId9"/>
    <p:sldId id="280" r:id="rId10"/>
    <p:sldId id="270" r:id="rId11"/>
    <p:sldId id="271" r:id="rId12"/>
    <p:sldId id="272" r:id="rId13"/>
    <p:sldId id="273" r:id="rId14"/>
    <p:sldId id="274" r:id="rId15"/>
    <p:sldId id="275" r:id="rId16"/>
    <p:sldId id="276" r:id="rId17"/>
    <p:sldId id="277" r:id="rId18"/>
    <p:sldId id="278" r:id="rId19"/>
    <p:sldId id="263" r:id="rId20"/>
    <p:sldId id="261" r:id="rId21"/>
    <p:sldId id="266" r:id="rId22"/>
    <p:sldId id="269" r:id="rId23"/>
    <p:sldId id="260" r:id="rId24"/>
    <p:sldId id="268"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182" autoAdjust="0"/>
  </p:normalViewPr>
  <p:slideViewPr>
    <p:cSldViewPr showGuides="1">
      <p:cViewPr varScale="1">
        <p:scale>
          <a:sx n="103" d="100"/>
          <a:sy n="103" d="100"/>
        </p:scale>
        <p:origin x="150" y="43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7/31/2014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7/31/2014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7/31/2014</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7/31/2014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7/31/2014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7/31/2014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CFAC Meeting</a:t>
            </a:r>
          </a:p>
          <a:p>
            <a:r>
              <a:rPr lang="en-US" dirty="0" smtClean="0"/>
              <a:t>July 24, 2014</a:t>
            </a:r>
            <a:endParaRPr lang="en-US" dirty="0"/>
          </a:p>
        </p:txBody>
      </p:sp>
      <p:sp>
        <p:nvSpPr>
          <p:cNvPr id="2" name="Title 1"/>
          <p:cNvSpPr>
            <a:spLocks noGrp="1"/>
          </p:cNvSpPr>
          <p:nvPr>
            <p:ph type="ctrTitle"/>
          </p:nvPr>
        </p:nvSpPr>
        <p:spPr/>
        <p:txBody>
          <a:bodyPr/>
          <a:lstStyle/>
          <a:p>
            <a:r>
              <a:rPr lang="en-US" smtClean="0"/>
              <a:t>Welcome!</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0927021"/>
              </p:ext>
            </p:extLst>
          </p:nvPr>
        </p:nvGraphicFramePr>
        <p:xfrm>
          <a:off x="303213" y="1828800"/>
          <a:ext cx="11582400" cy="3886200"/>
        </p:xfrm>
        <a:graphic>
          <a:graphicData uri="http://schemas.openxmlformats.org/drawingml/2006/table">
            <a:tbl>
              <a:tblPr firstRow="1" firstCol="1" bandRow="1">
                <a:tableStyleId>{69012ECD-51FC-41F1-AA8D-1B2483CD663E}</a:tableStyleId>
              </a:tblPr>
              <a:tblGrid>
                <a:gridCol w="1950017"/>
                <a:gridCol w="1965713"/>
                <a:gridCol w="2012795"/>
                <a:gridCol w="1722449"/>
                <a:gridCol w="1965713"/>
                <a:gridCol w="1965713"/>
              </a:tblGrid>
              <a:tr h="1554480">
                <a:tc>
                  <a:txBody>
                    <a:bodyPr/>
                    <a:lstStyle/>
                    <a:p>
                      <a:r>
                        <a:rPr lang="en-US" sz="3200">
                          <a:effectLst/>
                        </a:rPr>
                        <a:t>Content Area</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Number of Tests</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Number of Teachers</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Number of Districts</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Number of Courses</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Number of Items</a:t>
                      </a:r>
                      <a:endParaRPr lang="en-US" sz="3200">
                        <a:effectLst/>
                        <a:latin typeface="Cambria" panose="02040503050406030204" pitchFamily="18" charset="0"/>
                        <a:ea typeface="Cambria" panose="02040503050406030204" pitchFamily="18" charset="0"/>
                      </a:endParaRPr>
                    </a:p>
                  </a:txBody>
                  <a:tcPr marL="68580" marR="68580" marT="0" marB="0"/>
                </a:tc>
              </a:tr>
              <a:tr h="777240">
                <a:tc>
                  <a:txBody>
                    <a:bodyPr/>
                    <a:lstStyle/>
                    <a:p>
                      <a:r>
                        <a:rPr lang="en-US" sz="3200">
                          <a:effectLst/>
                        </a:rPr>
                        <a:t>ELAR</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18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18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12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9</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294</a:t>
                      </a:r>
                      <a:endParaRPr lang="en-US" sz="3200">
                        <a:effectLst/>
                        <a:latin typeface="Cambria" panose="02040503050406030204" pitchFamily="18" charset="0"/>
                        <a:ea typeface="Cambria" panose="02040503050406030204" pitchFamily="18" charset="0"/>
                      </a:endParaRPr>
                    </a:p>
                  </a:txBody>
                  <a:tcPr marL="68580" marR="68580" marT="0" marB="0"/>
                </a:tc>
              </a:tr>
              <a:tr h="777240">
                <a:tc>
                  <a:txBody>
                    <a:bodyPr/>
                    <a:lstStyle/>
                    <a:p>
                      <a:r>
                        <a:rPr lang="en-US" sz="3200">
                          <a:effectLst/>
                        </a:rPr>
                        <a:t>Math</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7</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3</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6</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232</a:t>
                      </a:r>
                      <a:endParaRPr lang="en-US" sz="3200">
                        <a:effectLst/>
                        <a:latin typeface="Cambria" panose="02040503050406030204" pitchFamily="18" charset="0"/>
                        <a:ea typeface="Cambria" panose="02040503050406030204" pitchFamily="18" charset="0"/>
                      </a:endParaRPr>
                    </a:p>
                  </a:txBody>
                  <a:tcPr marL="68580" marR="68580" marT="0" marB="0"/>
                </a:tc>
              </a:tr>
              <a:tr h="777240">
                <a:tc>
                  <a:txBody>
                    <a:bodyPr/>
                    <a:lstStyle/>
                    <a:p>
                      <a:r>
                        <a:rPr lang="en-US" sz="3200">
                          <a:effectLst/>
                        </a:rPr>
                        <a:t>   Total</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26</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25</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12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15</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dirty="0">
                          <a:effectLst/>
                        </a:rPr>
                        <a:t>526</a:t>
                      </a:r>
                      <a:endParaRPr lang="en-US" sz="3200" dirty="0">
                        <a:effectLst/>
                        <a:latin typeface="Cambria" panose="02040503050406030204" pitchFamily="18" charset="0"/>
                        <a:ea typeface="Cambria" panose="02040503050406030204" pitchFamily="18" charset="0"/>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Sample by Content</a:t>
            </a:r>
            <a:endParaRPr lang="en-US" dirty="0"/>
          </a:p>
        </p:txBody>
      </p:sp>
    </p:spTree>
    <p:extLst>
      <p:ext uri="{BB962C8B-B14F-4D97-AF65-F5344CB8AC3E}">
        <p14:creationId xmlns:p14="http://schemas.microsoft.com/office/powerpoint/2010/main" val="34031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691755"/>
              </p:ext>
            </p:extLst>
          </p:nvPr>
        </p:nvGraphicFramePr>
        <p:xfrm>
          <a:off x="303213" y="1904999"/>
          <a:ext cx="11582399" cy="4114800"/>
        </p:xfrm>
        <a:graphic>
          <a:graphicData uri="http://schemas.openxmlformats.org/drawingml/2006/table">
            <a:tbl>
              <a:tblPr firstRow="1" firstCol="1" bandRow="1">
                <a:tableStyleId>{69012ECD-51FC-41F1-AA8D-1B2483CD663E}</a:tableStyleId>
              </a:tblPr>
              <a:tblGrid>
                <a:gridCol w="2224668"/>
                <a:gridCol w="1872855"/>
                <a:gridCol w="1876777"/>
                <a:gridCol w="1878085"/>
                <a:gridCol w="1866315"/>
                <a:gridCol w="1863699"/>
              </a:tblGrid>
              <a:tr h="2057400">
                <a:tc>
                  <a:txBody>
                    <a:bodyPr/>
                    <a:lstStyle/>
                    <a:p>
                      <a:r>
                        <a:rPr lang="en-US" sz="3200">
                          <a:effectLst/>
                        </a:rPr>
                        <a:t>Content Area</a:t>
                      </a:r>
                      <a:endParaRPr lang="en-US" sz="320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3200">
                          <a:effectLst/>
                        </a:rPr>
                        <a:t>Number of Tests</a:t>
                      </a:r>
                      <a:endParaRPr lang="en-US" sz="3200">
                        <a:effectLst/>
                        <a:latin typeface="Cambria" panose="02040503050406030204" pitchFamily="18" charset="0"/>
                        <a:ea typeface="Cambria" panose="02040503050406030204" pitchFamily="18" charset="0"/>
                      </a:endParaRPr>
                    </a:p>
                  </a:txBody>
                  <a:tcPr marL="68580" marR="68580" marT="0" marB="0" anchor="b"/>
                </a:tc>
                <a:tc>
                  <a:txBody>
                    <a:bodyPr/>
                    <a:lstStyle/>
                    <a:p>
                      <a:pPr marL="0" marR="0" algn="ctr">
                        <a:spcBef>
                          <a:spcPts val="0"/>
                        </a:spcBef>
                        <a:spcAft>
                          <a:spcPts val="0"/>
                        </a:spcAft>
                      </a:pPr>
                      <a:r>
                        <a:rPr lang="en-US" sz="3200">
                          <a:effectLst/>
                        </a:rPr>
                        <a:t>Minimum Number of Items</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Maximum Number of Items</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Mean</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SD</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685800">
                <a:tc>
                  <a:txBody>
                    <a:bodyPr/>
                    <a:lstStyle/>
                    <a:p>
                      <a:r>
                        <a:rPr lang="en-US" sz="3200">
                          <a:effectLst/>
                        </a:rPr>
                        <a:t>ELAR</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18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r>
                        <a:rPr lang="en-US" sz="3200">
                          <a:effectLst/>
                        </a:rPr>
                        <a:t>1</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60</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16.3</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13.7</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85800">
                <a:tc>
                  <a:txBody>
                    <a:bodyPr/>
                    <a:lstStyle/>
                    <a:p>
                      <a:r>
                        <a:rPr lang="en-US" sz="3200">
                          <a:effectLst/>
                        </a:rPr>
                        <a:t>Math</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r>
                        <a:rPr lang="en-US" sz="3200">
                          <a:effectLst/>
                        </a:rPr>
                        <a:t>5</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65</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29.0</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19.7</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85800">
                <a:tc>
                  <a:txBody>
                    <a:bodyPr/>
                    <a:lstStyle/>
                    <a:p>
                      <a:r>
                        <a:rPr lang="en-US" sz="3200">
                          <a:effectLst/>
                        </a:rPr>
                        <a:t>   Total</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26</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r>
                        <a:rPr lang="en-US" sz="3200">
                          <a:effectLst/>
                        </a:rPr>
                        <a:t>1</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65</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a:effectLst/>
                        </a:rPr>
                        <a:t>20.2</a:t>
                      </a:r>
                      <a:endParaRPr lang="en-US" sz="3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dirty="0">
                          <a:effectLst/>
                        </a:rPr>
                        <a:t>16.5</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3" name="Title 2"/>
          <p:cNvSpPr>
            <a:spLocks noGrp="1"/>
          </p:cNvSpPr>
          <p:nvPr>
            <p:ph type="title"/>
          </p:nvPr>
        </p:nvSpPr>
        <p:spPr>
          <a:xfrm>
            <a:off x="608012" y="76200"/>
            <a:ext cx="10666651" cy="1397000"/>
          </a:xfrm>
        </p:spPr>
        <p:txBody>
          <a:bodyPr/>
          <a:lstStyle/>
          <a:p>
            <a:r>
              <a:rPr lang="en-US" dirty="0" smtClean="0"/>
              <a:t>Number of Test Items by Content Area</a:t>
            </a:r>
            <a:endParaRPr lang="en-US" dirty="0"/>
          </a:p>
        </p:txBody>
      </p:sp>
    </p:spTree>
    <p:extLst>
      <p:ext uri="{BB962C8B-B14F-4D97-AF65-F5344CB8AC3E}">
        <p14:creationId xmlns:p14="http://schemas.microsoft.com/office/powerpoint/2010/main" val="345843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7446783"/>
              </p:ext>
            </p:extLst>
          </p:nvPr>
        </p:nvGraphicFramePr>
        <p:xfrm>
          <a:off x="379414" y="1828798"/>
          <a:ext cx="11506197" cy="4191000"/>
        </p:xfrm>
        <a:graphic>
          <a:graphicData uri="http://schemas.openxmlformats.org/drawingml/2006/table">
            <a:tbl>
              <a:tblPr firstRow="1" firstCol="1" bandRow="1">
                <a:tableStyleId>{69012ECD-51FC-41F1-AA8D-1B2483CD663E}</a:tableStyleId>
              </a:tblPr>
              <a:tblGrid>
                <a:gridCol w="1319908"/>
                <a:gridCol w="1240898"/>
                <a:gridCol w="1319908"/>
                <a:gridCol w="1056158"/>
                <a:gridCol w="1615027"/>
                <a:gridCol w="1615027"/>
                <a:gridCol w="1106119"/>
                <a:gridCol w="1116576"/>
                <a:gridCol w="1116576"/>
              </a:tblGrid>
              <a:tr h="698500">
                <a:tc rowSpan="3">
                  <a:txBody>
                    <a:bodyPr/>
                    <a:lstStyle/>
                    <a:p>
                      <a:r>
                        <a:rPr lang="en-US" sz="2800">
                          <a:effectLst/>
                        </a:rPr>
                        <a:t>Content Area</a:t>
                      </a:r>
                      <a:endParaRPr lang="en-US" sz="2800">
                        <a:effectLst/>
                        <a:latin typeface="Cambria" panose="02040503050406030204" pitchFamily="18" charset="0"/>
                        <a:ea typeface="Cambria" panose="02040503050406030204" pitchFamily="18" charset="0"/>
                      </a:endParaRPr>
                    </a:p>
                  </a:txBody>
                  <a:tcPr marL="68580" marR="68580" marT="0" marB="0" anchor="b">
                    <a:lnR w="12700" cap="flat" cmpd="sng" algn="ctr">
                      <a:solidFill>
                        <a:schemeClr val="tx1"/>
                      </a:solidFill>
                      <a:prstDash val="solid"/>
                      <a:round/>
                      <a:headEnd type="none" w="med" len="med"/>
                      <a:tailEnd type="none" w="med" len="med"/>
                    </a:lnR>
                  </a:tcPr>
                </a:tc>
                <a:tc rowSpan="3">
                  <a:txBody>
                    <a:bodyPr/>
                    <a:lstStyle/>
                    <a:p>
                      <a:pPr algn="ctr"/>
                      <a:r>
                        <a:rPr lang="en-US" sz="2800" dirty="0">
                          <a:effectLst/>
                        </a:rPr>
                        <a:t>Number of Items</a:t>
                      </a:r>
                      <a:endParaRPr lang="en-US" sz="2800" dirty="0">
                        <a:effectLst/>
                        <a:latin typeface="Cambria" panose="02040503050406030204" pitchFamily="18" charset="0"/>
                        <a:ea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r>
                        <a:rPr lang="en-US" sz="2800">
                          <a:effectLst/>
                        </a:rPr>
                        <a:t>Percentage of Items Evaluated </a:t>
                      </a:r>
                      <a:endParaRPr lang="en-US" sz="2800">
                        <a:effectLst/>
                        <a:latin typeface="Cambria" panose="02040503050406030204" pitchFamily="18" charset="0"/>
                        <a:ea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8500">
                <a:tc vMerge="1">
                  <a:txBody>
                    <a:bodyPr/>
                    <a:lstStyle/>
                    <a:p>
                      <a:endParaRPr lang="en-US"/>
                    </a:p>
                  </a:txBody>
                  <a:tcPr/>
                </a:tc>
                <a:tc vMerge="1">
                  <a:txBody>
                    <a:bodyPr/>
                    <a:lstStyle/>
                    <a:p>
                      <a:endParaRPr lang="en-US"/>
                    </a:p>
                  </a:txBody>
                  <a:tcPr/>
                </a:tc>
                <a:tc gridSpan="3">
                  <a:txBody>
                    <a:bodyPr/>
                    <a:lstStyle/>
                    <a:p>
                      <a:pPr algn="ctr"/>
                      <a:r>
                        <a:rPr lang="en-US" sz="2800" dirty="0">
                          <a:effectLst/>
                        </a:rPr>
                        <a:t>Selected Response</a:t>
                      </a:r>
                      <a:endParaRPr lang="en-US" sz="2800" dirty="0">
                        <a:effectLst/>
                        <a:latin typeface="Cambria" panose="02040503050406030204" pitchFamily="18" charset="0"/>
                        <a:ea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a:r>
                        <a:rPr lang="en-US" sz="2800" dirty="0">
                          <a:effectLst/>
                        </a:rPr>
                        <a:t>Constructed Response </a:t>
                      </a:r>
                      <a:endParaRPr lang="en-US" sz="2800" dirty="0">
                        <a:effectLst/>
                        <a:latin typeface="Cambria" panose="02040503050406030204" pitchFamily="18" charset="0"/>
                        <a:ea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98500">
                <a:tc vMerge="1">
                  <a:txBody>
                    <a:bodyPr/>
                    <a:lstStyle/>
                    <a:p>
                      <a:endParaRPr lang="en-US"/>
                    </a:p>
                  </a:txBody>
                  <a:tcPr/>
                </a:tc>
                <a:tc vMerge="1">
                  <a:txBody>
                    <a:bodyPr/>
                    <a:lstStyle/>
                    <a:p>
                      <a:endParaRPr lang="en-US"/>
                    </a:p>
                  </a:txBody>
                  <a:tcPr/>
                </a:tc>
                <a:tc>
                  <a:txBody>
                    <a:bodyPr/>
                    <a:lstStyle/>
                    <a:p>
                      <a:pPr algn="ctr"/>
                      <a:r>
                        <a:rPr lang="en-US" sz="2800" dirty="0">
                          <a:effectLst/>
                        </a:rPr>
                        <a:t>MC</a:t>
                      </a:r>
                      <a:endParaRPr lang="en-US" sz="28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800">
                          <a:effectLst/>
                        </a:rPr>
                        <a:t>TF</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en-US" sz="2800">
                          <a:effectLst/>
                        </a:rPr>
                        <a:t>MA</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en-US" sz="2800">
                          <a:effectLst/>
                        </a:rPr>
                        <a:t>SA</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en-US" sz="2800">
                          <a:effectLst/>
                        </a:rPr>
                        <a:t>ER</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en-US" sz="2800">
                          <a:effectLst/>
                        </a:rPr>
                        <a:t>PT</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en-US" sz="2800">
                          <a:effectLst/>
                        </a:rPr>
                        <a:t>GR</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r>
              <a:tr h="698500">
                <a:tc>
                  <a:txBody>
                    <a:bodyPr/>
                    <a:lstStyle/>
                    <a:p>
                      <a:r>
                        <a:rPr lang="en-US" sz="2800">
                          <a:effectLst/>
                        </a:rPr>
                        <a:t>ELAR</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294</a:t>
                      </a:r>
                      <a:endParaRPr lang="en-US" sz="2800">
                        <a:effectLst/>
                        <a:latin typeface="Cambria" panose="02040503050406030204" pitchFamily="18" charset="0"/>
                        <a:ea typeface="Cambria" panose="020405030504060302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en-US" sz="2800">
                          <a:effectLst/>
                        </a:rPr>
                        <a:t>63.6</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7.8</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4.8</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20.4</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3.4</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0</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0</a:t>
                      </a:r>
                      <a:endParaRPr lang="en-US" sz="2800">
                        <a:effectLst/>
                        <a:latin typeface="Cambria" panose="02040503050406030204" pitchFamily="18" charset="0"/>
                        <a:ea typeface="Cambria" panose="02040503050406030204" pitchFamily="18" charset="0"/>
                      </a:endParaRPr>
                    </a:p>
                  </a:txBody>
                  <a:tcPr marL="68580" marR="68580" marT="0" marB="0"/>
                </a:tc>
              </a:tr>
              <a:tr h="698500">
                <a:tc>
                  <a:txBody>
                    <a:bodyPr/>
                    <a:lstStyle/>
                    <a:p>
                      <a:r>
                        <a:rPr lang="en-US" sz="2800">
                          <a:effectLst/>
                        </a:rPr>
                        <a:t>Math</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232</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69.0</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0.0</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1.3</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11.6</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0</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1.7</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16.4</a:t>
                      </a:r>
                      <a:endParaRPr lang="en-US" sz="2800">
                        <a:effectLst/>
                        <a:latin typeface="Cambria" panose="02040503050406030204" pitchFamily="18" charset="0"/>
                        <a:ea typeface="Cambria" panose="02040503050406030204" pitchFamily="18" charset="0"/>
                      </a:endParaRPr>
                    </a:p>
                  </a:txBody>
                  <a:tcPr marL="68580" marR="68580" marT="0" marB="0"/>
                </a:tc>
              </a:tr>
              <a:tr h="698500">
                <a:tc>
                  <a:txBody>
                    <a:bodyPr/>
                    <a:lstStyle/>
                    <a:p>
                      <a:r>
                        <a:rPr lang="en-US" sz="2800">
                          <a:effectLst/>
                        </a:rPr>
                        <a:t>   Total</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526</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66.0</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4.4</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3.2</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16.5</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1.9</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a:effectLst/>
                        </a:rPr>
                        <a:t>0.8</a:t>
                      </a:r>
                      <a:endParaRPr lang="en-US" sz="28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2800" dirty="0">
                          <a:effectLst/>
                        </a:rPr>
                        <a:t>7.2</a:t>
                      </a:r>
                      <a:endParaRPr lang="en-US" sz="2800" dirty="0">
                        <a:effectLst/>
                        <a:latin typeface="Cambria" panose="02040503050406030204" pitchFamily="18" charset="0"/>
                        <a:ea typeface="Cambria" panose="02040503050406030204" pitchFamily="18" charset="0"/>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Item Type by Content Area</a:t>
            </a:r>
            <a:endParaRPr lang="en-US" dirty="0"/>
          </a:p>
        </p:txBody>
      </p:sp>
    </p:spTree>
    <p:extLst>
      <p:ext uri="{BB962C8B-B14F-4D97-AF65-F5344CB8AC3E}">
        <p14:creationId xmlns:p14="http://schemas.microsoft.com/office/powerpoint/2010/main" val="9840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7615664"/>
              </p:ext>
            </p:extLst>
          </p:nvPr>
        </p:nvGraphicFramePr>
        <p:xfrm>
          <a:off x="303211" y="1828800"/>
          <a:ext cx="11582400" cy="4190999"/>
        </p:xfrm>
        <a:graphic>
          <a:graphicData uri="http://schemas.openxmlformats.org/drawingml/2006/table">
            <a:tbl>
              <a:tblPr firstRow="1" firstCol="1" bandRow="1">
                <a:tableStyleId>{69012ECD-51FC-41F1-AA8D-1B2483CD663E}</a:tableStyleId>
              </a:tblPr>
              <a:tblGrid>
                <a:gridCol w="1524001"/>
                <a:gridCol w="1066800"/>
                <a:gridCol w="1841532"/>
                <a:gridCol w="1816068"/>
                <a:gridCol w="1250534"/>
                <a:gridCol w="1340266"/>
                <a:gridCol w="1515872"/>
                <a:gridCol w="1227327"/>
              </a:tblGrid>
              <a:tr h="998778">
                <a:tc rowSpan="2">
                  <a:txBody>
                    <a:bodyPr/>
                    <a:lstStyle/>
                    <a:p>
                      <a:r>
                        <a:rPr lang="en-US" sz="2800" dirty="0">
                          <a:effectLst/>
                        </a:rPr>
                        <a:t>Content Area</a:t>
                      </a:r>
                      <a:endParaRPr lang="en-US" sz="2800" dirty="0">
                        <a:effectLst/>
                        <a:latin typeface="Cambria" panose="02040503050406030204" pitchFamily="18" charset="0"/>
                        <a:ea typeface="Cambria" panose="02040503050406030204" pitchFamily="18" charset="0"/>
                      </a:endParaRPr>
                    </a:p>
                  </a:txBody>
                  <a:tcPr marL="68580" marR="68580" marT="0" marB="0"/>
                </a:tc>
                <a:tc rowSpan="2">
                  <a:txBody>
                    <a:bodyPr/>
                    <a:lstStyle/>
                    <a:p>
                      <a:pPr algn="ctr"/>
                      <a:r>
                        <a:rPr lang="en-US" sz="2800" dirty="0" smtClean="0">
                          <a:effectLst/>
                        </a:rPr>
                        <a:t># </a:t>
                      </a:r>
                      <a:r>
                        <a:rPr lang="en-US" sz="2800" dirty="0">
                          <a:effectLst/>
                        </a:rPr>
                        <a:t>of Items</a:t>
                      </a:r>
                      <a:endParaRPr lang="en-US" sz="2800" dirty="0">
                        <a:effectLst/>
                        <a:latin typeface="Cambria" panose="02040503050406030204" pitchFamily="18" charset="0"/>
                        <a:ea typeface="Cambria" panose="02040503050406030204" pitchFamily="18" charset="0"/>
                      </a:endParaRPr>
                    </a:p>
                  </a:txBody>
                  <a:tcPr marL="68580" marR="68580" marT="0" marB="0"/>
                </a:tc>
                <a:tc gridSpan="6">
                  <a:txBody>
                    <a:bodyPr/>
                    <a:lstStyle/>
                    <a:p>
                      <a:pPr algn="ctr"/>
                      <a:r>
                        <a:rPr lang="en-US" sz="2800" dirty="0">
                          <a:effectLst/>
                        </a:rPr>
                        <a:t>Percentage of Items Evaluated</a:t>
                      </a:r>
                      <a:endParaRPr lang="en-US" sz="2800" dirty="0">
                        <a:effectLst/>
                        <a:latin typeface="Cambria" panose="02040503050406030204" pitchFamily="18" charset="0"/>
                        <a:ea typeface="Cambria" panose="020405030504060302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6889">
                <a:tc vMerge="1">
                  <a:txBody>
                    <a:bodyPr/>
                    <a:lstStyle/>
                    <a:p>
                      <a:endParaRPr lang="en-US"/>
                    </a:p>
                  </a:txBody>
                  <a:tcPr/>
                </a:tc>
                <a:tc vMerge="1">
                  <a:txBody>
                    <a:bodyPr/>
                    <a:lstStyle/>
                    <a:p>
                      <a:endParaRPr lang="en-US"/>
                    </a:p>
                  </a:txBody>
                  <a:tcPr/>
                </a:tc>
                <a:tc>
                  <a:txBody>
                    <a:bodyPr/>
                    <a:lstStyle/>
                    <a:p>
                      <a:pPr algn="ctr"/>
                      <a:r>
                        <a:rPr lang="en-US" sz="2400" dirty="0">
                          <a:effectLst/>
                        </a:rPr>
                        <a:t>Remember</a:t>
                      </a:r>
                      <a:endParaRPr lang="en-US" sz="24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2300" dirty="0">
                          <a:effectLst/>
                        </a:rPr>
                        <a:t>Understand</a:t>
                      </a:r>
                      <a:endParaRPr lang="en-US" sz="23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2400" dirty="0">
                          <a:effectLst/>
                        </a:rPr>
                        <a:t>Apply</a:t>
                      </a:r>
                      <a:endParaRPr lang="en-US" sz="24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2400" dirty="0">
                          <a:effectLst/>
                        </a:rPr>
                        <a:t>Analyze</a:t>
                      </a:r>
                      <a:endParaRPr lang="en-US" sz="24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2400" dirty="0">
                          <a:effectLst/>
                        </a:rPr>
                        <a:t>Evaluate</a:t>
                      </a:r>
                      <a:endParaRPr lang="en-US" sz="24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2400" dirty="0">
                          <a:effectLst/>
                        </a:rPr>
                        <a:t>Create</a:t>
                      </a:r>
                      <a:endParaRPr lang="en-US" sz="2400" dirty="0">
                        <a:effectLst/>
                        <a:latin typeface="Cambria" panose="02040503050406030204" pitchFamily="18" charset="0"/>
                        <a:ea typeface="Cambria" panose="02040503050406030204" pitchFamily="18" charset="0"/>
                      </a:endParaRPr>
                    </a:p>
                  </a:txBody>
                  <a:tcPr marL="68580" marR="68580" marT="0" marB="0" anchor="b"/>
                </a:tc>
              </a:tr>
              <a:tr h="638444">
                <a:tc>
                  <a:txBody>
                    <a:bodyPr/>
                    <a:lstStyle/>
                    <a:p>
                      <a:r>
                        <a:rPr lang="en-US" sz="3200">
                          <a:effectLst/>
                        </a:rPr>
                        <a:t>ELAR</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294</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46.3</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dirty="0">
                          <a:effectLst/>
                        </a:rPr>
                        <a:t>37.8</a:t>
                      </a:r>
                      <a:endParaRPr lang="en-US" sz="3200" dirty="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3.7</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9.9</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0.3</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2.0</a:t>
                      </a:r>
                      <a:endParaRPr lang="en-US" sz="3200">
                        <a:effectLst/>
                        <a:latin typeface="Cambria" panose="02040503050406030204" pitchFamily="18" charset="0"/>
                        <a:ea typeface="Cambria" panose="02040503050406030204" pitchFamily="18" charset="0"/>
                      </a:endParaRPr>
                    </a:p>
                  </a:txBody>
                  <a:tcPr marL="68580" marR="68580" marT="0" marB="0"/>
                </a:tc>
              </a:tr>
              <a:tr h="638444">
                <a:tc>
                  <a:txBody>
                    <a:bodyPr/>
                    <a:lstStyle/>
                    <a:p>
                      <a:r>
                        <a:rPr lang="en-US" sz="3200">
                          <a:effectLst/>
                        </a:rPr>
                        <a:t>Math</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232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4.7</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28.9</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61.2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5.2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0</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0</a:t>
                      </a:r>
                      <a:endParaRPr lang="en-US" sz="3200">
                        <a:effectLst/>
                        <a:latin typeface="Cambria" panose="02040503050406030204" pitchFamily="18" charset="0"/>
                        <a:ea typeface="Cambria" panose="02040503050406030204" pitchFamily="18" charset="0"/>
                      </a:endParaRPr>
                    </a:p>
                  </a:txBody>
                  <a:tcPr marL="68580" marR="68580" marT="0" marB="0"/>
                </a:tc>
              </a:tr>
              <a:tr h="638444">
                <a:tc>
                  <a:txBody>
                    <a:bodyPr/>
                    <a:lstStyle/>
                    <a:p>
                      <a:r>
                        <a:rPr lang="en-US" sz="3200">
                          <a:effectLst/>
                        </a:rPr>
                        <a:t>   Total</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526</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27.9</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33.8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29.1</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7.8</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0.2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dirty="0">
                          <a:effectLst/>
                        </a:rPr>
                        <a:t>1.1</a:t>
                      </a:r>
                      <a:endParaRPr lang="en-US" sz="3200" dirty="0">
                        <a:effectLst/>
                        <a:latin typeface="Cambria" panose="02040503050406030204" pitchFamily="18" charset="0"/>
                        <a:ea typeface="Cambria" panose="02040503050406030204" pitchFamily="18" charset="0"/>
                      </a:endParaRPr>
                    </a:p>
                  </a:txBody>
                  <a:tcPr marL="68580" marR="68580" marT="0" marB="0"/>
                </a:tc>
              </a:tr>
            </a:tbl>
          </a:graphicData>
        </a:graphic>
      </p:graphicFrame>
      <p:sp>
        <p:nvSpPr>
          <p:cNvPr id="3" name="Title 2"/>
          <p:cNvSpPr>
            <a:spLocks noGrp="1"/>
          </p:cNvSpPr>
          <p:nvPr>
            <p:ph type="title"/>
          </p:nvPr>
        </p:nvSpPr>
        <p:spPr>
          <a:xfrm>
            <a:off x="1117308" y="76200"/>
            <a:ext cx="10539703" cy="1397000"/>
          </a:xfrm>
        </p:spPr>
        <p:txBody>
          <a:bodyPr/>
          <a:lstStyle/>
          <a:p>
            <a:r>
              <a:rPr lang="en-US" dirty="0" smtClean="0"/>
              <a:t>Cognitive Processes by Content Area</a:t>
            </a:r>
            <a:endParaRPr lang="en-US" dirty="0"/>
          </a:p>
        </p:txBody>
      </p:sp>
    </p:spTree>
    <p:extLst>
      <p:ext uri="{BB962C8B-B14F-4D97-AF65-F5344CB8AC3E}">
        <p14:creationId xmlns:p14="http://schemas.microsoft.com/office/powerpoint/2010/main" val="355054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7035622"/>
              </p:ext>
            </p:extLst>
          </p:nvPr>
        </p:nvGraphicFramePr>
        <p:xfrm>
          <a:off x="303214" y="1752599"/>
          <a:ext cx="11582396" cy="4495800"/>
        </p:xfrm>
        <a:graphic>
          <a:graphicData uri="http://schemas.openxmlformats.org/drawingml/2006/table">
            <a:tbl>
              <a:tblPr firstRow="1" firstCol="1" bandRow="1">
                <a:tableStyleId>{69012ECD-51FC-41F1-AA8D-1B2483CD663E}</a:tableStyleId>
              </a:tblPr>
              <a:tblGrid>
                <a:gridCol w="2293545"/>
                <a:gridCol w="1605481"/>
                <a:gridCol w="2637575"/>
                <a:gridCol w="2637575"/>
                <a:gridCol w="2408220"/>
              </a:tblGrid>
              <a:tr h="1069440">
                <a:tc rowSpan="2">
                  <a:txBody>
                    <a:bodyPr/>
                    <a:lstStyle/>
                    <a:p>
                      <a:r>
                        <a:rPr lang="en-US" sz="3200">
                          <a:effectLst/>
                        </a:rPr>
                        <a:t>Content Area</a:t>
                      </a:r>
                      <a:endParaRPr lang="en-US" sz="3200">
                        <a:effectLst/>
                        <a:latin typeface="Cambria" panose="02040503050406030204" pitchFamily="18" charset="0"/>
                        <a:ea typeface="Cambria" panose="02040503050406030204" pitchFamily="18" charset="0"/>
                      </a:endParaRPr>
                    </a:p>
                  </a:txBody>
                  <a:tcPr marL="68580" marR="68580" marT="0" marB="0" anchor="b"/>
                </a:tc>
                <a:tc rowSpan="2">
                  <a:txBody>
                    <a:bodyPr/>
                    <a:lstStyle/>
                    <a:p>
                      <a:pPr algn="ctr"/>
                      <a:r>
                        <a:rPr lang="en-US" sz="3200" dirty="0" smtClean="0">
                          <a:effectLst/>
                        </a:rPr>
                        <a:t># </a:t>
                      </a:r>
                      <a:r>
                        <a:rPr lang="en-US" sz="3200" dirty="0">
                          <a:effectLst/>
                        </a:rPr>
                        <a:t>of Items</a:t>
                      </a:r>
                      <a:endParaRPr lang="en-US" sz="3200" dirty="0">
                        <a:effectLst/>
                        <a:latin typeface="Cambria" panose="02040503050406030204" pitchFamily="18" charset="0"/>
                        <a:ea typeface="Cambria" panose="02040503050406030204" pitchFamily="18" charset="0"/>
                      </a:endParaRPr>
                    </a:p>
                  </a:txBody>
                  <a:tcPr marL="68580" marR="68580" marT="0" marB="0" anchor="b"/>
                </a:tc>
                <a:tc gridSpan="3">
                  <a:txBody>
                    <a:bodyPr/>
                    <a:lstStyle/>
                    <a:p>
                      <a:pPr algn="ctr"/>
                      <a:r>
                        <a:rPr lang="en-US" sz="3200">
                          <a:effectLst/>
                        </a:rPr>
                        <a:t>Percentage of Items Evaluated</a:t>
                      </a:r>
                      <a:endParaRPr lang="en-US" sz="3200">
                        <a:effectLst/>
                        <a:latin typeface="Cambria" panose="02040503050406030204" pitchFamily="18" charset="0"/>
                        <a:ea typeface="Cambria" panose="02040503050406030204" pitchFamily="18" charset="0"/>
                      </a:endParaRPr>
                    </a:p>
                  </a:txBody>
                  <a:tcPr marL="68580" marR="68580" marT="0" marB="0" anchor="b"/>
                </a:tc>
                <a:tc hMerge="1">
                  <a:txBody>
                    <a:bodyPr/>
                    <a:lstStyle/>
                    <a:p>
                      <a:endParaRPr lang="en-US"/>
                    </a:p>
                  </a:txBody>
                  <a:tcPr/>
                </a:tc>
                <a:tc hMerge="1">
                  <a:txBody>
                    <a:bodyPr/>
                    <a:lstStyle/>
                    <a:p>
                      <a:endParaRPr lang="en-US"/>
                    </a:p>
                  </a:txBody>
                  <a:tcPr/>
                </a:tc>
              </a:tr>
              <a:tr h="1370544">
                <a:tc vMerge="1">
                  <a:txBody>
                    <a:bodyPr/>
                    <a:lstStyle/>
                    <a:p>
                      <a:endParaRPr lang="en-US"/>
                    </a:p>
                  </a:txBody>
                  <a:tcPr/>
                </a:tc>
                <a:tc vMerge="1">
                  <a:txBody>
                    <a:bodyPr/>
                    <a:lstStyle/>
                    <a:p>
                      <a:endParaRPr lang="en-US"/>
                    </a:p>
                  </a:txBody>
                  <a:tcPr/>
                </a:tc>
                <a:tc>
                  <a:txBody>
                    <a:bodyPr/>
                    <a:lstStyle/>
                    <a:p>
                      <a:pPr algn="ctr"/>
                      <a:r>
                        <a:rPr lang="en-US" sz="3200" dirty="0">
                          <a:effectLst/>
                        </a:rPr>
                        <a:t>Low/Level1</a:t>
                      </a:r>
                      <a:endParaRPr lang="en-US" sz="32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3200" dirty="0">
                          <a:effectLst/>
                        </a:rPr>
                        <a:t>Moderate</a:t>
                      </a:r>
                      <a:r>
                        <a:rPr lang="en-US" sz="3200" dirty="0" smtClean="0">
                          <a:effectLst/>
                        </a:rPr>
                        <a:t>/ Level </a:t>
                      </a:r>
                      <a:r>
                        <a:rPr lang="en-US" sz="3200" dirty="0">
                          <a:effectLst/>
                        </a:rPr>
                        <a:t>2</a:t>
                      </a:r>
                      <a:endParaRPr lang="en-US" sz="3200" dirty="0">
                        <a:effectLst/>
                        <a:latin typeface="Cambria" panose="02040503050406030204" pitchFamily="18" charset="0"/>
                        <a:ea typeface="Cambria" panose="02040503050406030204" pitchFamily="18" charset="0"/>
                      </a:endParaRPr>
                    </a:p>
                  </a:txBody>
                  <a:tcPr marL="68580" marR="68580" marT="0" marB="0" anchor="b"/>
                </a:tc>
                <a:tc>
                  <a:txBody>
                    <a:bodyPr/>
                    <a:lstStyle/>
                    <a:p>
                      <a:pPr algn="ctr"/>
                      <a:r>
                        <a:rPr lang="en-US" sz="3200" dirty="0" smtClean="0">
                          <a:effectLst/>
                        </a:rPr>
                        <a:t>High/</a:t>
                      </a:r>
                      <a:r>
                        <a:rPr lang="en-US" sz="3200" baseline="0" dirty="0" smtClean="0">
                          <a:effectLst/>
                        </a:rPr>
                        <a:t> </a:t>
                      </a:r>
                      <a:r>
                        <a:rPr lang="en-US" sz="3200" dirty="0" smtClean="0">
                          <a:effectLst/>
                        </a:rPr>
                        <a:t>Level </a:t>
                      </a:r>
                      <a:r>
                        <a:rPr lang="en-US" sz="3200" dirty="0">
                          <a:effectLst/>
                        </a:rPr>
                        <a:t>3</a:t>
                      </a:r>
                      <a:endParaRPr lang="en-US" sz="3200" dirty="0">
                        <a:effectLst/>
                        <a:latin typeface="Cambria" panose="02040503050406030204" pitchFamily="18" charset="0"/>
                        <a:ea typeface="Cambria" panose="02040503050406030204" pitchFamily="18" charset="0"/>
                      </a:endParaRPr>
                    </a:p>
                  </a:txBody>
                  <a:tcPr marL="68580" marR="68580" marT="0" marB="0" anchor="b"/>
                </a:tc>
              </a:tr>
              <a:tr h="685272">
                <a:tc>
                  <a:txBody>
                    <a:bodyPr/>
                    <a:lstStyle/>
                    <a:p>
                      <a:r>
                        <a:rPr lang="en-US" sz="3200">
                          <a:effectLst/>
                        </a:rPr>
                        <a:t>ELA</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294</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67.7</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25.5</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6.8</a:t>
                      </a:r>
                      <a:endParaRPr lang="en-US" sz="3200">
                        <a:effectLst/>
                        <a:latin typeface="Cambria" panose="02040503050406030204" pitchFamily="18" charset="0"/>
                        <a:ea typeface="Cambria" panose="02040503050406030204" pitchFamily="18" charset="0"/>
                      </a:endParaRPr>
                    </a:p>
                  </a:txBody>
                  <a:tcPr marL="68580" marR="68580" marT="0" marB="0"/>
                </a:tc>
              </a:tr>
              <a:tr h="685272">
                <a:tc>
                  <a:txBody>
                    <a:bodyPr/>
                    <a:lstStyle/>
                    <a:p>
                      <a:r>
                        <a:rPr lang="en-US" sz="3200">
                          <a:effectLst/>
                        </a:rPr>
                        <a:t>Math</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232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33.2</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61.6</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5.2</a:t>
                      </a:r>
                      <a:endParaRPr lang="en-US" sz="3200">
                        <a:effectLst/>
                        <a:latin typeface="Cambria" panose="02040503050406030204" pitchFamily="18" charset="0"/>
                        <a:ea typeface="Cambria" panose="02040503050406030204" pitchFamily="18" charset="0"/>
                      </a:endParaRPr>
                    </a:p>
                  </a:txBody>
                  <a:tcPr marL="68580" marR="68580" marT="0" marB="0"/>
                </a:tc>
              </a:tr>
              <a:tr h="685272">
                <a:tc>
                  <a:txBody>
                    <a:bodyPr/>
                    <a:lstStyle/>
                    <a:p>
                      <a:r>
                        <a:rPr lang="en-US" sz="3200">
                          <a:effectLst/>
                        </a:rPr>
                        <a:t>   Total</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526</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52.5</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a:effectLst/>
                        </a:rPr>
                        <a:t>41.4</a:t>
                      </a:r>
                      <a:endParaRPr lang="en-US" sz="3200">
                        <a:effectLst/>
                        <a:latin typeface="Cambria" panose="02040503050406030204" pitchFamily="18" charset="0"/>
                        <a:ea typeface="Cambria" panose="02040503050406030204" pitchFamily="18" charset="0"/>
                      </a:endParaRPr>
                    </a:p>
                  </a:txBody>
                  <a:tcPr marL="68580" marR="68580" marT="0" marB="0"/>
                </a:tc>
                <a:tc>
                  <a:txBody>
                    <a:bodyPr/>
                    <a:lstStyle/>
                    <a:p>
                      <a:pPr algn="ctr"/>
                      <a:r>
                        <a:rPr lang="en-US" sz="3200" dirty="0">
                          <a:effectLst/>
                        </a:rPr>
                        <a:t>6.1</a:t>
                      </a:r>
                      <a:endParaRPr lang="en-US" sz="3200" dirty="0">
                        <a:effectLst/>
                        <a:latin typeface="Cambria" panose="02040503050406030204" pitchFamily="18" charset="0"/>
                        <a:ea typeface="Cambria" panose="02040503050406030204" pitchFamily="18" charset="0"/>
                      </a:endParaRPr>
                    </a:p>
                  </a:txBody>
                  <a:tcPr marL="68580" marR="68580" marT="0" marB="0"/>
                </a:tc>
              </a:tr>
            </a:tbl>
          </a:graphicData>
        </a:graphic>
      </p:graphicFrame>
      <p:sp>
        <p:nvSpPr>
          <p:cNvPr id="3" name="Title 2"/>
          <p:cNvSpPr>
            <a:spLocks noGrp="1"/>
          </p:cNvSpPr>
          <p:nvPr>
            <p:ph type="title"/>
          </p:nvPr>
        </p:nvSpPr>
        <p:spPr>
          <a:xfrm>
            <a:off x="684212" y="76200"/>
            <a:ext cx="11201399" cy="1397000"/>
          </a:xfrm>
        </p:spPr>
        <p:txBody>
          <a:bodyPr/>
          <a:lstStyle/>
          <a:p>
            <a:r>
              <a:rPr lang="en-US" dirty="0" smtClean="0"/>
              <a:t>Cognitive Complexity by Content Area</a:t>
            </a:r>
            <a:endParaRPr lang="en-US" dirty="0"/>
          </a:p>
        </p:txBody>
      </p:sp>
    </p:spTree>
    <p:extLst>
      <p:ext uri="{BB962C8B-B14F-4D97-AF65-F5344CB8AC3E}">
        <p14:creationId xmlns:p14="http://schemas.microsoft.com/office/powerpoint/2010/main" val="218301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7405230"/>
              </p:ext>
            </p:extLst>
          </p:nvPr>
        </p:nvGraphicFramePr>
        <p:xfrm>
          <a:off x="836612" y="1473200"/>
          <a:ext cx="9906002" cy="5220764"/>
        </p:xfrm>
        <a:graphic>
          <a:graphicData uri="http://schemas.openxmlformats.org/drawingml/2006/table">
            <a:tbl>
              <a:tblPr firstRow="1" firstCol="1" bandRow="1">
                <a:tableStyleId>{69012ECD-51FC-41F1-AA8D-1B2483CD663E}</a:tableStyleId>
              </a:tblPr>
              <a:tblGrid>
                <a:gridCol w="1804562"/>
                <a:gridCol w="2025360"/>
                <a:gridCol w="2025360"/>
                <a:gridCol w="2025360"/>
                <a:gridCol w="2025360"/>
              </a:tblGrid>
              <a:tr h="883384">
                <a:tc>
                  <a:txBody>
                    <a:bodyPr/>
                    <a:lstStyle/>
                    <a:p>
                      <a:pPr marL="0" marR="0">
                        <a:spcBef>
                          <a:spcPts val="0"/>
                        </a:spcBef>
                        <a:spcAft>
                          <a:spcPts val="0"/>
                        </a:spcAft>
                      </a:pPr>
                      <a:r>
                        <a:rPr lang="en-US" sz="1800">
                          <a:effectLst/>
                        </a:rPr>
                        <a:t>Item Type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Content Area</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Low Complexity/</a:t>
                      </a:r>
                    </a:p>
                    <a:p>
                      <a:pPr marL="0" marR="0" algn="ctr">
                        <a:spcBef>
                          <a:spcPts val="0"/>
                        </a:spcBef>
                        <a:spcAft>
                          <a:spcPts val="0"/>
                        </a:spcAft>
                      </a:pPr>
                      <a:r>
                        <a:rPr lang="en-US" sz="1800">
                          <a:effectLst/>
                        </a:rPr>
                        <a:t>Level 1 N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Moderate Complexity/</a:t>
                      </a:r>
                    </a:p>
                    <a:p>
                      <a:pPr marL="0" marR="0" algn="ctr">
                        <a:spcBef>
                          <a:spcPts val="0"/>
                        </a:spcBef>
                        <a:spcAft>
                          <a:spcPts val="0"/>
                        </a:spcAft>
                      </a:pPr>
                      <a:r>
                        <a:rPr lang="en-US" sz="1800">
                          <a:effectLst/>
                        </a:rPr>
                        <a:t>Level 2 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High Complexity/</a:t>
                      </a:r>
                    </a:p>
                    <a:p>
                      <a:pPr marL="0" marR="0" algn="ctr">
                        <a:spcBef>
                          <a:spcPts val="0"/>
                        </a:spcBef>
                        <a:spcAft>
                          <a:spcPts val="0"/>
                        </a:spcAft>
                      </a:pPr>
                      <a:r>
                        <a:rPr lang="en-US" sz="1800">
                          <a:effectLst/>
                        </a:rPr>
                        <a:t>Level 3 N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rowSpan="2">
                  <a:txBody>
                    <a:bodyPr/>
                    <a:lstStyle/>
                    <a:p>
                      <a:pPr marL="0" marR="0">
                        <a:spcBef>
                          <a:spcPts val="0"/>
                        </a:spcBef>
                        <a:spcAft>
                          <a:spcPts val="0"/>
                        </a:spcAft>
                      </a:pPr>
                      <a:r>
                        <a:rPr lang="en-US" sz="1800">
                          <a:effectLst/>
                        </a:rPr>
                        <a:t>Multiple Choice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124 (66.3%)</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60 (32.1%)</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3 (1.6%)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vMerge="1">
                  <a:txBody>
                    <a:bodyPr/>
                    <a:lstStyle/>
                    <a:p>
                      <a:endParaRPr lang="en-US"/>
                    </a:p>
                  </a:txBody>
                  <a:tcP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52 (32.5%)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102 (63.8%)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6 (3.8%)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a:txBody>
                    <a:bodyPr/>
                    <a:lstStyle/>
                    <a:p>
                      <a:pPr marL="0" marR="0">
                        <a:spcBef>
                          <a:spcPts val="0"/>
                        </a:spcBef>
                        <a:spcAft>
                          <a:spcPts val="0"/>
                        </a:spcAft>
                      </a:pPr>
                      <a:r>
                        <a:rPr lang="en-US" sz="1800">
                          <a:effectLst/>
                        </a:rPr>
                        <a:t>True/False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23 (100%)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a:txBody>
                    <a:bodyPr/>
                    <a:lstStyle/>
                    <a:p>
                      <a:endParaRPr lang="en-US" sz="1800">
                        <a:effectLst/>
                        <a:latin typeface="Cambria" panose="02040503050406030204" pitchFamily="18" charset="0"/>
                      </a:endParaRPr>
                    </a:p>
                  </a:txBody>
                  <a:tcPr marL="68580" marR="68580" marT="0" marB="0" anchor="ct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a:txBody>
                    <a:bodyPr/>
                    <a:lstStyle/>
                    <a:p>
                      <a:pPr marL="0" marR="0">
                        <a:spcBef>
                          <a:spcPts val="0"/>
                        </a:spcBef>
                        <a:spcAft>
                          <a:spcPts val="0"/>
                        </a:spcAft>
                      </a:pPr>
                      <a:r>
                        <a:rPr lang="en-US" sz="1800">
                          <a:effectLst/>
                        </a:rPr>
                        <a:t>Matching</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14 (100%)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a:txBody>
                    <a:bodyPr/>
                    <a:lstStyle/>
                    <a:p>
                      <a:endParaRPr lang="en-US" sz="1800">
                        <a:effectLst/>
                        <a:latin typeface="Cambria" panose="02040503050406030204" pitchFamily="18" charset="0"/>
                      </a:endParaRPr>
                    </a:p>
                  </a:txBody>
                  <a:tcPr marL="68580" marR="68580" marT="0" marB="0" anchor="ct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3 (100%)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305504">
                <a:tc rowSpan="2">
                  <a:txBody>
                    <a:bodyPr/>
                    <a:lstStyle/>
                    <a:p>
                      <a:pPr marL="0" marR="0">
                        <a:spcBef>
                          <a:spcPts val="0"/>
                        </a:spcBef>
                        <a:spcAft>
                          <a:spcPts val="0"/>
                        </a:spcAft>
                      </a:pPr>
                      <a:r>
                        <a:rPr lang="en-US" sz="1800">
                          <a:effectLst/>
                        </a:rPr>
                        <a:t>Short Answer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34 (56.7%)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13 (21.7%)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13 (21.7%)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265016">
                <a:tc vMerge="1">
                  <a:txBody>
                    <a:bodyPr/>
                    <a:lstStyle/>
                    <a:p>
                      <a:endParaRPr lang="en-US"/>
                    </a:p>
                  </a:txBody>
                  <a:tcP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10 (38.5%)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17 (63.0%)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 (0%)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265016">
                <a:tc rowSpan="2">
                  <a:txBody>
                    <a:bodyPr/>
                    <a:lstStyle/>
                    <a:p>
                      <a:pPr marL="0" marR="0">
                        <a:spcBef>
                          <a:spcPts val="0"/>
                        </a:spcBef>
                        <a:spcAft>
                          <a:spcPts val="0"/>
                        </a:spcAft>
                      </a:pPr>
                      <a:r>
                        <a:rPr lang="en-US" sz="1800">
                          <a:effectLst/>
                        </a:rPr>
                        <a:t>Essay/Extended Response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4 (40%)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2 (20%)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4 (40%)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530030">
                <a:tc vMerge="1">
                  <a:txBody>
                    <a:bodyPr/>
                    <a:lstStyle/>
                    <a:p>
                      <a:endParaRPr lang="en-US"/>
                    </a:p>
                  </a:txBody>
                  <a:tcP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272377">
                <a:tc rowSpan="2">
                  <a:txBody>
                    <a:bodyPr/>
                    <a:lstStyle/>
                    <a:p>
                      <a:pPr marL="0" marR="0">
                        <a:spcBef>
                          <a:spcPts val="0"/>
                        </a:spcBef>
                        <a:spcAft>
                          <a:spcPts val="0"/>
                        </a:spcAft>
                      </a:pPr>
                      <a:r>
                        <a:rPr lang="en-US" sz="1800">
                          <a:effectLst/>
                        </a:rPr>
                        <a:t>Performance Task</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endParaRPr lang="en-US" sz="1800">
                        <a:effectLst/>
                        <a:latin typeface="Cambria" panose="020405030504060302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265016">
                <a:tc vMerge="1">
                  <a:txBody>
                    <a:bodyPr/>
                    <a:lstStyle/>
                    <a:p>
                      <a:endParaRPr lang="en-US"/>
                    </a:p>
                  </a:txBody>
                  <a:tcP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4 (100%)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297222">
                <a:tc rowSpan="2">
                  <a:txBody>
                    <a:bodyPr/>
                    <a:lstStyle/>
                    <a:p>
                      <a:pPr marL="0" marR="0">
                        <a:spcBef>
                          <a:spcPts val="0"/>
                        </a:spcBef>
                        <a:spcAft>
                          <a:spcPts val="0"/>
                        </a:spcAft>
                      </a:pPr>
                      <a:r>
                        <a:rPr lang="en-US" sz="1800">
                          <a:effectLst/>
                        </a:rPr>
                        <a:t>Gridded Response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ELAR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265016">
                <a:tc vMerge="1">
                  <a:txBody>
                    <a:bodyPr/>
                    <a:lstStyle/>
                    <a:p>
                      <a:endParaRPr lang="en-US"/>
                    </a:p>
                  </a:txBody>
                  <a:tcPr/>
                </a:tc>
                <a:tc>
                  <a:txBody>
                    <a:bodyPr/>
                    <a:lstStyle/>
                    <a:p>
                      <a:pPr marL="0" marR="0">
                        <a:spcBef>
                          <a:spcPts val="0"/>
                        </a:spcBef>
                        <a:spcAft>
                          <a:spcPts val="0"/>
                        </a:spcAft>
                      </a:pPr>
                      <a:r>
                        <a:rPr lang="en-US" sz="1800">
                          <a:effectLst/>
                        </a:rPr>
                        <a:t>Math</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12 (31.6%)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20 (52.6%)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dirty="0">
                          <a:effectLst/>
                        </a:rPr>
                        <a:t>6 (15.8%)</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bl>
          </a:graphicData>
        </a:graphic>
      </p:graphicFrame>
      <p:sp>
        <p:nvSpPr>
          <p:cNvPr id="3" name="Title 2"/>
          <p:cNvSpPr>
            <a:spLocks noGrp="1"/>
          </p:cNvSpPr>
          <p:nvPr>
            <p:ph type="title"/>
          </p:nvPr>
        </p:nvSpPr>
        <p:spPr/>
        <p:txBody>
          <a:bodyPr/>
          <a:lstStyle/>
          <a:p>
            <a:r>
              <a:rPr lang="en-US" dirty="0" smtClean="0"/>
              <a:t>DOK by Item Type &amp; Content Area</a:t>
            </a:r>
            <a:endParaRPr lang="en-US" dirty="0"/>
          </a:p>
        </p:txBody>
      </p:sp>
    </p:spTree>
    <p:extLst>
      <p:ext uri="{BB962C8B-B14F-4D97-AF65-F5344CB8AC3E}">
        <p14:creationId xmlns:p14="http://schemas.microsoft.com/office/powerpoint/2010/main" val="41364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4305575"/>
              </p:ext>
            </p:extLst>
          </p:nvPr>
        </p:nvGraphicFramePr>
        <p:xfrm>
          <a:off x="303213" y="1828800"/>
          <a:ext cx="11201400" cy="4661744"/>
        </p:xfrm>
        <a:graphic>
          <a:graphicData uri="http://schemas.openxmlformats.org/drawingml/2006/table">
            <a:tbl>
              <a:tblPr firstRow="1" firstCol="1" bandRow="1">
                <a:tableStyleId>{69012ECD-51FC-41F1-AA8D-1B2483CD663E}</a:tableStyleId>
              </a:tblPr>
              <a:tblGrid>
                <a:gridCol w="1447799"/>
                <a:gridCol w="1600200"/>
                <a:gridCol w="1752600"/>
                <a:gridCol w="2057400"/>
                <a:gridCol w="2057400"/>
                <a:gridCol w="2286001"/>
              </a:tblGrid>
              <a:tr h="2344270">
                <a:tc>
                  <a:txBody>
                    <a:bodyPr/>
                    <a:lstStyle/>
                    <a:p>
                      <a:pPr marL="0" marR="0">
                        <a:spcBef>
                          <a:spcPts val="0"/>
                        </a:spcBef>
                        <a:spcAft>
                          <a:spcPts val="0"/>
                        </a:spcAft>
                      </a:pPr>
                      <a:r>
                        <a:rPr lang="en-US" sz="2400" dirty="0">
                          <a:effectLst/>
                        </a:rPr>
                        <a:t>Content Area</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400" dirty="0">
                          <a:effectLst/>
                        </a:rPr>
                        <a:t>Aligned to Standard</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400" dirty="0">
                          <a:effectLst/>
                        </a:rPr>
                        <a:t>Not Aligned to Standard</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400" dirty="0">
                          <a:effectLst/>
                        </a:rPr>
                        <a:t>Standard Not Identified by Teacher</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400" dirty="0">
                          <a:effectLst/>
                        </a:rPr>
                        <a:t>Standard Correctly Identified by Teacher</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400" dirty="0">
                          <a:effectLst/>
                        </a:rPr>
                        <a:t>Standard Incorrectly Identified by Teacher</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1158737">
                <a:tc>
                  <a:txBody>
                    <a:bodyPr/>
                    <a:lstStyle/>
                    <a:p>
                      <a:pPr marL="0" marR="0">
                        <a:spcBef>
                          <a:spcPts val="0"/>
                        </a:spcBef>
                        <a:spcAft>
                          <a:spcPts val="0"/>
                        </a:spcAft>
                      </a:pPr>
                      <a:r>
                        <a:rPr lang="en-US" sz="2800">
                          <a:effectLst/>
                        </a:rPr>
                        <a:t>ELAR</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dirty="0">
                          <a:effectLst/>
                        </a:rPr>
                        <a:t>173 (58.8%)</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dirty="0">
                          <a:effectLst/>
                        </a:rPr>
                        <a:t>121 (41.2%)</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dirty="0">
                          <a:effectLst/>
                        </a:rPr>
                        <a:t>262 (89.1%)</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10 (3.4%)</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dirty="0">
                          <a:effectLst/>
                        </a:rPr>
                        <a:t>22 (7.5%)</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1158737">
                <a:tc>
                  <a:txBody>
                    <a:bodyPr/>
                    <a:lstStyle/>
                    <a:p>
                      <a:pPr marL="0" marR="0">
                        <a:spcBef>
                          <a:spcPts val="0"/>
                        </a:spcBef>
                        <a:spcAft>
                          <a:spcPts val="0"/>
                        </a:spcAft>
                      </a:pPr>
                      <a:r>
                        <a:rPr lang="en-US" sz="2800">
                          <a:effectLst/>
                        </a:rPr>
                        <a:t>Math</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218 (94.0%)</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14 (6.0%)</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53(22.8%)</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165 (71.1%)</a:t>
                      </a:r>
                      <a:endParaRPr lang="en-US" sz="2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dirty="0">
                          <a:effectLst/>
                        </a:rPr>
                        <a:t>14 (6.0%)</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bl>
          </a:graphicData>
        </a:graphic>
      </p:graphicFrame>
      <p:sp>
        <p:nvSpPr>
          <p:cNvPr id="3" name="Title 2"/>
          <p:cNvSpPr>
            <a:spLocks noGrp="1"/>
          </p:cNvSpPr>
          <p:nvPr>
            <p:ph type="title"/>
          </p:nvPr>
        </p:nvSpPr>
        <p:spPr/>
        <p:txBody>
          <a:bodyPr/>
          <a:lstStyle/>
          <a:p>
            <a:r>
              <a:rPr lang="en-US" dirty="0" smtClean="0"/>
              <a:t>Standards Alignment</a:t>
            </a:r>
            <a:endParaRPr lang="en-US" dirty="0"/>
          </a:p>
        </p:txBody>
      </p:sp>
    </p:spTree>
    <p:extLst>
      <p:ext uri="{BB962C8B-B14F-4D97-AF65-F5344CB8AC3E}">
        <p14:creationId xmlns:p14="http://schemas.microsoft.com/office/powerpoint/2010/main" val="237946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4408329"/>
              </p:ext>
            </p:extLst>
          </p:nvPr>
        </p:nvGraphicFramePr>
        <p:xfrm>
          <a:off x="531812" y="2057400"/>
          <a:ext cx="10439402" cy="3886200"/>
        </p:xfrm>
        <a:graphic>
          <a:graphicData uri="http://schemas.openxmlformats.org/drawingml/2006/table">
            <a:tbl>
              <a:tblPr firstRow="1" firstCol="1" bandRow="1">
                <a:tableStyleId>{69012ECD-51FC-41F1-AA8D-1B2483CD663E}</a:tableStyleId>
              </a:tblPr>
              <a:tblGrid>
                <a:gridCol w="3199852"/>
                <a:gridCol w="168652"/>
                <a:gridCol w="1025593"/>
                <a:gridCol w="1209061"/>
                <a:gridCol w="1209061"/>
                <a:gridCol w="1209061"/>
                <a:gridCol w="1209061"/>
                <a:gridCol w="1209061"/>
              </a:tblGrid>
              <a:tr h="431800">
                <a:tc gridSpan="2">
                  <a:txBody>
                    <a:bodyPr/>
                    <a:lstStyle/>
                    <a:p>
                      <a:pPr marL="0" marR="0">
                        <a:spcBef>
                          <a:spcPts val="0"/>
                        </a:spcBef>
                        <a:spcAft>
                          <a:spcPts val="0"/>
                        </a:spcAft>
                      </a:pPr>
                      <a:r>
                        <a:rPr lang="en-US" sz="2400">
                          <a:effectLst/>
                        </a:rPr>
                        <a:t> </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ELA</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Math</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Total</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r>
              <a:tr h="431800">
                <a:tc gridSpan="2">
                  <a:txBody>
                    <a:bodyPr/>
                    <a:lstStyle/>
                    <a:p>
                      <a:pPr marL="0" marR="0">
                        <a:spcBef>
                          <a:spcPts val="0"/>
                        </a:spcBef>
                        <a:spcAft>
                          <a:spcPts val="0"/>
                        </a:spcAft>
                      </a:pPr>
                      <a:r>
                        <a:rPr lang="en-US" sz="2400">
                          <a:effectLst/>
                        </a:rPr>
                        <a:t>Rubric Category</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2400">
                          <a:effectLst/>
                        </a:rPr>
                        <a:t>Mean</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SD</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Mean</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SD</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Mean</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SD</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31800">
                <a:tc>
                  <a:txBody>
                    <a:bodyPr/>
                    <a:lstStyle/>
                    <a:p>
                      <a:pPr marL="0" marR="0">
                        <a:spcBef>
                          <a:spcPts val="0"/>
                        </a:spcBef>
                        <a:spcAft>
                          <a:spcPts val="0"/>
                        </a:spcAft>
                      </a:pPr>
                      <a:r>
                        <a:rPr lang="en-US" sz="2400">
                          <a:effectLst/>
                        </a:rPr>
                        <a:t>Content</a:t>
                      </a:r>
                      <a:r>
                        <a:rPr lang="en-US" sz="2400" baseline="30000">
                          <a:effectLst/>
                        </a:rPr>
                        <a:t>a</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.729</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2400">
                          <a:effectLst/>
                        </a:rPr>
                        <a:t>.445</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.920</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.272</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.812</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.391</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863600">
                <a:tc>
                  <a:txBody>
                    <a:bodyPr/>
                    <a:lstStyle/>
                    <a:p>
                      <a:pPr marL="0" marR="0">
                        <a:spcBef>
                          <a:spcPts val="0"/>
                        </a:spcBef>
                        <a:spcAft>
                          <a:spcPts val="0"/>
                        </a:spcAft>
                      </a:pPr>
                      <a:r>
                        <a:rPr lang="en-US" sz="2400">
                          <a:effectLst/>
                        </a:rPr>
                        <a:t>Directions/Stimulus/Stem</a:t>
                      </a:r>
                      <a:r>
                        <a:rPr lang="en-US" sz="2400" baseline="30000">
                          <a:effectLst/>
                        </a:rPr>
                        <a:t>b</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.814</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2400">
                          <a:effectLst/>
                        </a:rPr>
                        <a:t>.389</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.903</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.296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.852</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.356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31800">
                <a:tc>
                  <a:txBody>
                    <a:bodyPr/>
                    <a:lstStyle/>
                    <a:p>
                      <a:pPr marL="0" marR="0">
                        <a:spcBef>
                          <a:spcPts val="0"/>
                        </a:spcBef>
                        <a:spcAft>
                          <a:spcPts val="0"/>
                        </a:spcAft>
                      </a:pPr>
                      <a:r>
                        <a:rPr lang="en-US" sz="2400">
                          <a:effectLst/>
                        </a:rPr>
                        <a:t>Style &amp; Format</a:t>
                      </a:r>
                      <a:r>
                        <a:rPr lang="en-US" sz="2400" baseline="30000">
                          <a:effectLst/>
                        </a:rPr>
                        <a:t>c</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.883</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2400">
                          <a:effectLst/>
                        </a:rPr>
                        <a:t>.321</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.874</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.332</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.879</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.326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31800">
                <a:tc>
                  <a:txBody>
                    <a:bodyPr/>
                    <a:lstStyle/>
                    <a:p>
                      <a:pPr marL="0" marR="0">
                        <a:spcBef>
                          <a:spcPts val="0"/>
                        </a:spcBef>
                        <a:spcAft>
                          <a:spcPts val="0"/>
                        </a:spcAft>
                      </a:pPr>
                      <a:r>
                        <a:rPr lang="en-US" sz="2400">
                          <a:effectLst/>
                        </a:rPr>
                        <a:t>Options - General</a:t>
                      </a:r>
                      <a:r>
                        <a:rPr lang="en-US" sz="2400" baseline="30000">
                          <a:effectLst/>
                        </a:rPr>
                        <a:t>d</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.831</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2400">
                          <a:effectLst/>
                        </a:rPr>
                        <a:t>.375</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.831</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.375</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.848</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.359</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31800">
                <a:tc>
                  <a:txBody>
                    <a:bodyPr/>
                    <a:lstStyle/>
                    <a:p>
                      <a:pPr marL="0" marR="0">
                        <a:spcBef>
                          <a:spcPts val="0"/>
                        </a:spcBef>
                        <a:spcAft>
                          <a:spcPts val="0"/>
                        </a:spcAft>
                      </a:pPr>
                      <a:r>
                        <a:rPr lang="en-US" sz="2400">
                          <a:effectLst/>
                        </a:rPr>
                        <a:t>Options - Clueing</a:t>
                      </a:r>
                      <a:r>
                        <a:rPr lang="en-US" sz="2400" baseline="30000">
                          <a:effectLst/>
                        </a:rPr>
                        <a:t>e</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.956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2400">
                          <a:effectLst/>
                        </a:rPr>
                        <a:t>.205</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.971</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.168</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.962</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.190</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31800">
                <a:tc>
                  <a:txBody>
                    <a:bodyPr/>
                    <a:lstStyle/>
                    <a:p>
                      <a:pPr marL="0" marR="0">
                        <a:spcBef>
                          <a:spcPts val="0"/>
                        </a:spcBef>
                        <a:spcAft>
                          <a:spcPts val="0"/>
                        </a:spcAft>
                      </a:pPr>
                      <a:r>
                        <a:rPr lang="en-US" sz="2400">
                          <a:effectLst/>
                        </a:rPr>
                        <a:t>Overall</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.829</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2400">
                          <a:effectLst/>
                        </a:rPr>
                        <a:t>.376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.910</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.286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.864</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.343</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
        <p:nvSpPr>
          <p:cNvPr id="3" name="Title 2"/>
          <p:cNvSpPr>
            <a:spLocks noGrp="1"/>
          </p:cNvSpPr>
          <p:nvPr>
            <p:ph type="title"/>
          </p:nvPr>
        </p:nvSpPr>
        <p:spPr/>
        <p:txBody>
          <a:bodyPr/>
          <a:lstStyle/>
          <a:p>
            <a:r>
              <a:rPr lang="en-US" dirty="0" smtClean="0"/>
              <a:t>Item Quality Results</a:t>
            </a:r>
            <a:endParaRPr lang="en-US" dirty="0"/>
          </a:p>
        </p:txBody>
      </p:sp>
    </p:spTree>
    <p:extLst>
      <p:ext uri="{BB962C8B-B14F-4D97-AF65-F5344CB8AC3E}">
        <p14:creationId xmlns:p14="http://schemas.microsoft.com/office/powerpoint/2010/main" val="17723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Brainstorm</a:t>
            </a:r>
            <a:endParaRPr lang="en-US" dirty="0"/>
          </a:p>
        </p:txBody>
      </p:sp>
      <p:sp>
        <p:nvSpPr>
          <p:cNvPr id="2" name="Title 1"/>
          <p:cNvSpPr>
            <a:spLocks noGrp="1"/>
          </p:cNvSpPr>
          <p:nvPr>
            <p:ph type="title"/>
          </p:nvPr>
        </p:nvSpPr>
        <p:spPr/>
        <p:txBody>
          <a:bodyPr/>
          <a:lstStyle/>
          <a:p>
            <a:r>
              <a:rPr lang="en-US" dirty="0" smtClean="0"/>
              <a:t>Questions for FLDOE</a:t>
            </a:r>
            <a:endParaRPr lang="en-US" dirty="0"/>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1:00 FLDOE call</a:t>
            </a:r>
          </a:p>
          <a:p>
            <a:r>
              <a:rPr lang="en-US" dirty="0" err="1" smtClean="0"/>
              <a:t>Eduphoria</a:t>
            </a:r>
            <a:r>
              <a:rPr lang="en-US" dirty="0" smtClean="0"/>
              <a:t> Update</a:t>
            </a:r>
          </a:p>
          <a:p>
            <a:r>
              <a:rPr lang="en-US" dirty="0" smtClean="0"/>
              <a:t>CFAC Fiscal Agent Agreement</a:t>
            </a:r>
          </a:p>
          <a:p>
            <a:r>
              <a:rPr lang="en-US" dirty="0" smtClean="0"/>
              <a:t>ACCESS Assessment Update</a:t>
            </a:r>
          </a:p>
          <a:p>
            <a:r>
              <a:rPr lang="en-US" dirty="0" smtClean="0"/>
              <a:t>District Discussion/Sharing</a:t>
            </a:r>
            <a:endParaRPr lang="en-US" dirty="0"/>
          </a:p>
        </p:txBody>
      </p:sp>
      <p:sp>
        <p:nvSpPr>
          <p:cNvPr id="2" name="Title 1"/>
          <p:cNvSpPr>
            <a:spLocks noGrp="1"/>
          </p:cNvSpPr>
          <p:nvPr>
            <p:ph type="title"/>
          </p:nvPr>
        </p:nvSpPr>
        <p:spPr/>
        <p:txBody>
          <a:bodyPr/>
          <a:lstStyle/>
          <a:p>
            <a:r>
              <a:rPr lang="en-US" dirty="0" smtClean="0"/>
              <a:t>Agenda: Afternoon Meeting</a:t>
            </a:r>
            <a:endParaRPr lang="en-US" dirty="0"/>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Breakfast</a:t>
            </a:r>
          </a:p>
          <a:p>
            <a:r>
              <a:rPr lang="en-US" dirty="0" smtClean="0"/>
              <a:t>Welcome/New Member Introductions</a:t>
            </a:r>
          </a:p>
          <a:p>
            <a:r>
              <a:rPr lang="en-US" dirty="0" smtClean="0"/>
              <a:t>Grant Update/Item Bank Update</a:t>
            </a:r>
          </a:p>
          <a:p>
            <a:r>
              <a:rPr lang="en-US" dirty="0" smtClean="0"/>
              <a:t>Schedule next CFAC meeting</a:t>
            </a:r>
          </a:p>
          <a:p>
            <a:r>
              <a:rPr lang="en-US" dirty="0" smtClean="0"/>
              <a:t>Project Needs, Current item writers</a:t>
            </a:r>
          </a:p>
          <a:p>
            <a:r>
              <a:rPr lang="en-US" dirty="0" smtClean="0"/>
              <a:t>Accessing items, planning for assessment development</a:t>
            </a:r>
          </a:p>
          <a:p>
            <a:r>
              <a:rPr lang="en-US" dirty="0" smtClean="0"/>
              <a:t>Survey: Clicker Use</a:t>
            </a:r>
          </a:p>
          <a:p>
            <a:r>
              <a:rPr lang="en-US" dirty="0" smtClean="0"/>
              <a:t>Break/Lunch</a:t>
            </a:r>
            <a:endParaRPr lang="en-US" dirty="0"/>
          </a:p>
        </p:txBody>
      </p:sp>
      <p:sp>
        <p:nvSpPr>
          <p:cNvPr id="2" name="Title 1"/>
          <p:cNvSpPr>
            <a:spLocks noGrp="1"/>
          </p:cNvSpPr>
          <p:nvPr>
            <p:ph type="title"/>
          </p:nvPr>
        </p:nvSpPr>
        <p:spPr/>
        <p:txBody>
          <a:bodyPr/>
          <a:lstStyle/>
          <a:p>
            <a:r>
              <a:rPr lang="en-US" smtClean="0"/>
              <a:t>Agenda/Topics to Be Covered</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do you want to share?</a:t>
            </a:r>
          </a:p>
          <a:p>
            <a:r>
              <a:rPr lang="en-US" dirty="0" smtClean="0"/>
              <a:t>From SDOC: Electives, SharePoint</a:t>
            </a:r>
            <a:endParaRPr lang="en-US" dirty="0"/>
          </a:p>
        </p:txBody>
      </p:sp>
      <p:sp>
        <p:nvSpPr>
          <p:cNvPr id="2" name="Title 1"/>
          <p:cNvSpPr>
            <a:spLocks noGrp="1"/>
          </p:cNvSpPr>
          <p:nvPr>
            <p:ph type="title"/>
          </p:nvPr>
        </p:nvSpPr>
        <p:spPr/>
        <p:txBody>
          <a:bodyPr/>
          <a:lstStyle/>
          <a:p>
            <a:r>
              <a:rPr lang="en-US" dirty="0" smtClean="0"/>
              <a:t>District Discussion/Sharing</a:t>
            </a:r>
            <a:endParaRPr lang="en-US" dirty="0"/>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2014-2015 Course Codes: MS Advanced Reading</a:t>
            </a:r>
            <a:endParaRPr lang="en-US" dirty="0"/>
          </a:p>
        </p:txBody>
      </p:sp>
      <p:graphicFrame>
        <p:nvGraphicFramePr>
          <p:cNvPr id="5" name="Content Placeholder 4"/>
          <p:cNvGraphicFramePr>
            <a:graphicFrameLocks noGrp="1"/>
          </p:cNvGraphicFramePr>
          <p:nvPr>
            <p:ph idx="1"/>
          </p:nvPr>
        </p:nvGraphicFramePr>
        <p:xfrm>
          <a:off x="3227387" y="2762852"/>
          <a:ext cx="5937250" cy="2348295"/>
        </p:xfrm>
        <a:graphic>
          <a:graphicData uri="http://schemas.openxmlformats.org/drawingml/2006/table">
            <a:tbl>
              <a:tblPr firstRow="1" firstCol="1" bandRow="1">
                <a:tableStyleId>{69012ECD-51FC-41F1-AA8D-1B2483CD663E}</a:tableStyleId>
              </a:tblPr>
              <a:tblGrid>
                <a:gridCol w="1978660"/>
                <a:gridCol w="1979295"/>
                <a:gridCol w="1979295"/>
              </a:tblGrid>
              <a:tr h="0">
                <a:tc>
                  <a:txBody>
                    <a:bodyPr/>
                    <a:lstStyle/>
                    <a:p>
                      <a:pPr marL="0" marR="0">
                        <a:lnSpc>
                          <a:spcPct val="107000"/>
                        </a:lnSpc>
                        <a:spcBef>
                          <a:spcPts val="0"/>
                        </a:spcBef>
                        <a:spcAft>
                          <a:spcPts val="0"/>
                        </a:spcAft>
                      </a:pPr>
                      <a:r>
                        <a:rPr lang="en-US" sz="1600">
                          <a:effectLst/>
                        </a:rPr>
                        <a:t>6</a:t>
                      </a:r>
                      <a:r>
                        <a:rPr lang="en-US" sz="1600" baseline="30000">
                          <a:effectLst/>
                        </a:rPr>
                        <a:t>th</a:t>
                      </a:r>
                      <a:r>
                        <a:rPr lang="en-US" sz="1600">
                          <a:effectLst/>
                        </a:rPr>
                        <a:t> grade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Research 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1700000A</a:t>
                      </a:r>
                      <a:endParaRPr lang="en-US" sz="1100">
                        <a:effectLst/>
                      </a:endParaRPr>
                    </a:p>
                    <a:p>
                      <a:pPr marL="0" marR="0">
                        <a:lnSpc>
                          <a:spcPct val="107000"/>
                        </a:lnSpc>
                        <a:spcBef>
                          <a:spcPts val="0"/>
                        </a:spcBef>
                        <a:spcAft>
                          <a:spcPts val="0"/>
                        </a:spcAft>
                      </a:pPr>
                      <a:r>
                        <a:rPr lang="en-US" sz="1600">
                          <a:effectLst/>
                        </a:rPr>
                        <a:t>1700000B</a:t>
                      </a:r>
                      <a:endParaRPr lang="en-US" sz="1100">
                        <a:effectLst/>
                      </a:endParaRPr>
                    </a:p>
                    <a:p>
                      <a:pPr marL="0" marR="0">
                        <a:lnSpc>
                          <a:spcPct val="107000"/>
                        </a:lnSpc>
                        <a:spcBef>
                          <a:spcPts val="0"/>
                        </a:spcBef>
                        <a:spcAft>
                          <a:spcPts val="0"/>
                        </a:spcAft>
                      </a:pPr>
                      <a:r>
                        <a:rPr lang="en-US" sz="1600">
                          <a:effectLst/>
                        </a:rPr>
                        <a:t>1700000C</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7</a:t>
                      </a:r>
                      <a:r>
                        <a:rPr lang="en-US" sz="1600" baseline="30000">
                          <a:effectLst/>
                        </a:rPr>
                        <a:t>th</a:t>
                      </a:r>
                      <a:r>
                        <a:rPr lang="en-US" sz="1600">
                          <a:effectLst/>
                        </a:rPr>
                        <a:t> grade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Research 2</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1700010A</a:t>
                      </a:r>
                      <a:endParaRPr lang="en-US" sz="1100">
                        <a:effectLst/>
                      </a:endParaRPr>
                    </a:p>
                    <a:p>
                      <a:pPr marL="0" marR="0">
                        <a:lnSpc>
                          <a:spcPct val="107000"/>
                        </a:lnSpc>
                        <a:spcBef>
                          <a:spcPts val="0"/>
                        </a:spcBef>
                        <a:spcAft>
                          <a:spcPts val="0"/>
                        </a:spcAft>
                      </a:pPr>
                      <a:r>
                        <a:rPr lang="en-US" sz="1600">
                          <a:effectLst/>
                        </a:rPr>
                        <a:t>1700010B</a:t>
                      </a:r>
                      <a:endParaRPr lang="en-US" sz="1100">
                        <a:effectLst/>
                      </a:endParaRPr>
                    </a:p>
                    <a:p>
                      <a:pPr marL="0" marR="0">
                        <a:lnSpc>
                          <a:spcPct val="107000"/>
                        </a:lnSpc>
                        <a:spcBef>
                          <a:spcPts val="0"/>
                        </a:spcBef>
                        <a:spcAft>
                          <a:spcPts val="0"/>
                        </a:spcAft>
                      </a:pPr>
                      <a:r>
                        <a:rPr lang="en-US" sz="1600">
                          <a:effectLst/>
                        </a:rPr>
                        <a:t>1700010C</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8</a:t>
                      </a:r>
                      <a:r>
                        <a:rPr lang="en-US" sz="1600" baseline="30000">
                          <a:effectLst/>
                        </a:rPr>
                        <a:t>th</a:t>
                      </a:r>
                      <a:r>
                        <a:rPr lang="en-US" sz="1600">
                          <a:effectLst/>
                        </a:rPr>
                        <a:t> grade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Research 3</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1700020A</a:t>
                      </a:r>
                      <a:endParaRPr lang="en-US" sz="1100" dirty="0">
                        <a:effectLst/>
                      </a:endParaRPr>
                    </a:p>
                    <a:p>
                      <a:pPr marL="0" marR="0">
                        <a:lnSpc>
                          <a:spcPct val="107000"/>
                        </a:lnSpc>
                        <a:spcBef>
                          <a:spcPts val="0"/>
                        </a:spcBef>
                        <a:spcAft>
                          <a:spcPts val="0"/>
                        </a:spcAft>
                      </a:pPr>
                      <a:r>
                        <a:rPr lang="en-US" sz="1600" dirty="0">
                          <a:effectLst/>
                        </a:rPr>
                        <a:t>1700020B</a:t>
                      </a:r>
                      <a:endParaRPr lang="en-US" sz="1100" dirty="0">
                        <a:effectLst/>
                      </a:endParaRPr>
                    </a:p>
                    <a:p>
                      <a:pPr marL="0" marR="0">
                        <a:lnSpc>
                          <a:spcPct val="107000"/>
                        </a:lnSpc>
                        <a:spcBef>
                          <a:spcPts val="0"/>
                        </a:spcBef>
                        <a:spcAft>
                          <a:spcPts val="0"/>
                        </a:spcAft>
                      </a:pPr>
                      <a:r>
                        <a:rPr lang="en-US" sz="1600" dirty="0">
                          <a:effectLst/>
                        </a:rPr>
                        <a:t>1700020C</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887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27387" y="3154235"/>
          <a:ext cx="5937250" cy="1565529"/>
        </p:xfrm>
        <a:graphic>
          <a:graphicData uri="http://schemas.openxmlformats.org/drawingml/2006/table">
            <a:tbl>
              <a:tblPr firstRow="1" firstCol="1" bandRow="1">
                <a:tableStyleId>{69012ECD-51FC-41F1-AA8D-1B2483CD663E}</a:tableStyleId>
              </a:tblPr>
              <a:tblGrid>
                <a:gridCol w="1978660"/>
                <a:gridCol w="1979295"/>
                <a:gridCol w="1979295"/>
              </a:tblGrid>
              <a:tr h="0">
                <a:tc>
                  <a:txBody>
                    <a:bodyPr/>
                    <a:lstStyle/>
                    <a:p>
                      <a:pPr marL="0" marR="0">
                        <a:lnSpc>
                          <a:spcPct val="107000"/>
                        </a:lnSpc>
                        <a:spcBef>
                          <a:spcPts val="0"/>
                        </a:spcBef>
                        <a:spcAft>
                          <a:spcPts val="0"/>
                        </a:spcAft>
                      </a:pPr>
                      <a:r>
                        <a:rPr lang="en-US" sz="1600">
                          <a:effectLst/>
                        </a:rPr>
                        <a:t>6</a:t>
                      </a:r>
                      <a:r>
                        <a:rPr lang="en-US" sz="1600" baseline="30000">
                          <a:effectLst/>
                        </a:rPr>
                        <a:t>th</a:t>
                      </a:r>
                      <a:r>
                        <a:rPr lang="en-US" sz="1600">
                          <a:effectLst/>
                        </a:rPr>
                        <a:t> grade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3</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0600020A &amp; 0600020B</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7</a:t>
                      </a:r>
                      <a:r>
                        <a:rPr lang="en-US" sz="1600" baseline="30000">
                          <a:effectLst/>
                        </a:rPr>
                        <a:t>th</a:t>
                      </a:r>
                      <a:r>
                        <a:rPr lang="en-US" sz="1600">
                          <a:effectLst/>
                        </a:rPr>
                        <a:t> grade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4</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0600030A &amp; 0600030B</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8</a:t>
                      </a:r>
                      <a:r>
                        <a:rPr lang="en-US" sz="1600" baseline="30000">
                          <a:effectLst/>
                        </a:rPr>
                        <a:t>th</a:t>
                      </a:r>
                      <a:r>
                        <a:rPr lang="en-US" sz="1600">
                          <a:effectLst/>
                        </a:rPr>
                        <a:t> grade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5</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0600040A &amp; 0600040B</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2" name="Title 1"/>
          <p:cNvSpPr>
            <a:spLocks noGrp="1"/>
          </p:cNvSpPr>
          <p:nvPr>
            <p:ph type="title"/>
          </p:nvPr>
        </p:nvSpPr>
        <p:spPr/>
        <p:txBody>
          <a:bodyPr/>
          <a:lstStyle/>
          <a:p>
            <a:r>
              <a:rPr lang="en-US" dirty="0" smtClean="0"/>
              <a:t>2014-2015 Course Codes: MS Intensive Math</a:t>
            </a:r>
            <a:endParaRPr lang="en-US" dirty="0"/>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2014-2015 Course Codes: MS Electives</a:t>
            </a:r>
            <a:endParaRPr lang="en-US" dirty="0"/>
          </a:p>
        </p:txBody>
      </p:sp>
      <p:graphicFrame>
        <p:nvGraphicFramePr>
          <p:cNvPr id="5" name="Content Placeholder 4"/>
          <p:cNvGraphicFramePr>
            <a:graphicFrameLocks noGrp="1"/>
          </p:cNvGraphicFramePr>
          <p:nvPr>
            <p:ph idx="1"/>
          </p:nvPr>
        </p:nvGraphicFramePr>
        <p:xfrm>
          <a:off x="3227387" y="2632392"/>
          <a:ext cx="5937250" cy="2609215"/>
        </p:xfrm>
        <a:graphic>
          <a:graphicData uri="http://schemas.openxmlformats.org/drawingml/2006/table">
            <a:tbl>
              <a:tblPr firstRow="1" firstCol="1" bandRow="1">
                <a:tableStyleId>{69012ECD-51FC-41F1-AA8D-1B2483CD663E}</a:tableStyleId>
              </a:tblPr>
              <a:tblGrid>
                <a:gridCol w="1978660"/>
                <a:gridCol w="1979295"/>
                <a:gridCol w="1979295"/>
              </a:tblGrid>
              <a:tr h="0">
                <a:tc>
                  <a:txBody>
                    <a:bodyPr/>
                    <a:lstStyle/>
                    <a:p>
                      <a:pPr marL="0" marR="0">
                        <a:lnSpc>
                          <a:spcPct val="107000"/>
                        </a:lnSpc>
                        <a:spcBef>
                          <a:spcPts val="0"/>
                        </a:spcBef>
                        <a:spcAft>
                          <a:spcPts val="0"/>
                        </a:spcAft>
                      </a:pPr>
                      <a:r>
                        <a:rPr lang="en-US" sz="1600">
                          <a:effectLst/>
                        </a:rPr>
                        <a:t>Teacher Assistants or TA</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0600000T</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Library Assistants</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0600000L</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Semester Spanish</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0600000S</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Semester Dance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0600000D</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a:effectLst/>
                        </a:rPr>
                        <a:t>Semester Theatre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M/J Exploratory Wheel 1</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0600000P</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5354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Schedule next CFAC meeting</a:t>
            </a:r>
            <a:endParaRPr lang="en-US" dirty="0"/>
          </a:p>
        </p:txBody>
      </p:sp>
      <p:sp>
        <p:nvSpPr>
          <p:cNvPr id="2" name="Title 1"/>
          <p:cNvSpPr>
            <a:spLocks noGrp="1"/>
          </p:cNvSpPr>
          <p:nvPr>
            <p:ph type="title"/>
          </p:nvPr>
        </p:nvSpPr>
        <p:spPr/>
        <p:txBody>
          <a:bodyPr/>
          <a:lstStyle/>
          <a:p>
            <a:r>
              <a:rPr lang="en-US" dirty="0" smtClean="0"/>
              <a:t>Calendars:</a:t>
            </a:r>
            <a:endParaRPr lang="en-US" dirty="0"/>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469390"/>
            <a:ext cx="11274663" cy="5156200"/>
          </a:xfrm>
        </p:spPr>
        <p:txBody>
          <a:bodyPr>
            <a:normAutofit fontScale="92500"/>
          </a:bodyPr>
          <a:lstStyle/>
          <a:p>
            <a:r>
              <a:rPr lang="en-US" dirty="0" smtClean="0"/>
              <a:t>Clarification of </a:t>
            </a:r>
            <a:r>
              <a:rPr lang="en-US" dirty="0" err="1" smtClean="0"/>
              <a:t>Eduphoria</a:t>
            </a:r>
            <a:r>
              <a:rPr lang="en-US" dirty="0" smtClean="0"/>
              <a:t> Use</a:t>
            </a:r>
          </a:p>
          <a:p>
            <a:r>
              <a:rPr lang="en-US" dirty="0"/>
              <a:t>1. If we release items with incorrect standards, what implications will that have for districts? </a:t>
            </a:r>
            <a:endParaRPr lang="en-US" dirty="0" smtClean="0"/>
          </a:p>
          <a:p>
            <a:r>
              <a:rPr lang="en-US" dirty="0"/>
              <a:t>The items will be linked to the old standards. Therefore, any tests built now will have the old standards. It will depend on how a district’s assessment platform handles updating standards on item bank items and any items included on a test. Please consult your vendor regarding how tests and items will be updated when new standards are made available. </a:t>
            </a:r>
            <a:br>
              <a:rPr lang="en-US" dirty="0"/>
            </a:br>
            <a:r>
              <a:rPr lang="en-US" dirty="0" smtClean="0"/>
              <a:t>2. Will </a:t>
            </a:r>
            <a:r>
              <a:rPr lang="en-US" dirty="0"/>
              <a:t>they be able to be re-exported later, with the correct standards, to replace the items exported now? </a:t>
            </a:r>
            <a:endParaRPr lang="en-US" dirty="0" smtClean="0"/>
          </a:p>
          <a:p>
            <a:r>
              <a:rPr lang="en-US" dirty="0"/>
              <a:t>Yes, but the updated items will have the same ID number so it will be the responsibility of the receiving assessment platform to do the replacement. </a:t>
            </a:r>
          </a:p>
        </p:txBody>
      </p:sp>
      <p:sp>
        <p:nvSpPr>
          <p:cNvPr id="2" name="Title 1"/>
          <p:cNvSpPr>
            <a:spLocks noGrp="1"/>
          </p:cNvSpPr>
          <p:nvPr>
            <p:ph type="title"/>
          </p:nvPr>
        </p:nvSpPr>
        <p:spPr/>
        <p:txBody>
          <a:bodyPr/>
          <a:lstStyle/>
          <a:p>
            <a:r>
              <a:rPr lang="en-US" dirty="0" err="1" smtClean="0"/>
              <a:t>Eduphoria</a:t>
            </a:r>
            <a:r>
              <a:rPr lang="en-US" dirty="0" smtClean="0"/>
              <a:t> Update</a:t>
            </a:r>
            <a:endParaRPr lang="en-US" dirty="0"/>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1701800"/>
            <a:ext cx="10819051" cy="5003800"/>
          </a:xfrm>
        </p:spPr>
        <p:txBody>
          <a:bodyPr>
            <a:normAutofit fontScale="92500" lnSpcReduction="20000"/>
          </a:bodyPr>
          <a:lstStyle/>
          <a:p>
            <a:r>
              <a:rPr lang="en-US" dirty="0"/>
              <a:t>2. Once the standards are updated, what modifications will happen for the items in the bank</a:t>
            </a:r>
            <a:r>
              <a:rPr lang="en-US" dirty="0" smtClean="0"/>
              <a:t>?</a:t>
            </a:r>
          </a:p>
          <a:p>
            <a:r>
              <a:rPr lang="en-US" dirty="0" err="1"/>
              <a:t>eduphoria</a:t>
            </a:r>
            <a:r>
              <a:rPr lang="en-US" dirty="0"/>
              <a:t>! will crosswalk the items to the new standards in the database directly. They will simply appear to be connected to the new standard in the </a:t>
            </a:r>
            <a:r>
              <a:rPr lang="en-US" dirty="0" smtClean="0"/>
              <a:t>application.</a:t>
            </a:r>
          </a:p>
          <a:p>
            <a:r>
              <a:rPr lang="en-US" dirty="0" smtClean="0"/>
              <a:t>Will </a:t>
            </a:r>
            <a:r>
              <a:rPr lang="en-US" dirty="0"/>
              <a:t>they disappear and be replaced with a copy of the item and the new standard? </a:t>
            </a:r>
            <a:endParaRPr lang="en-US" dirty="0" smtClean="0"/>
          </a:p>
          <a:p>
            <a:r>
              <a:rPr lang="en-US" dirty="0"/>
              <a:t>The old item will not disappear, as the standard connection is only an element of meta data for each item. Updating that meta data will only change the standards association</a:t>
            </a:r>
            <a:r>
              <a:rPr lang="en-US" dirty="0" smtClean="0"/>
              <a:t>.</a:t>
            </a:r>
          </a:p>
          <a:p>
            <a:r>
              <a:rPr lang="en-US" dirty="0"/>
              <a:t>Will the standards be deleted and automatically updated</a:t>
            </a:r>
            <a:r>
              <a:rPr lang="en-US" dirty="0" smtClean="0"/>
              <a:t>?</a:t>
            </a:r>
          </a:p>
          <a:p>
            <a:r>
              <a:rPr lang="en-US" dirty="0"/>
              <a:t>While the old standards will still exist in the </a:t>
            </a:r>
            <a:r>
              <a:rPr lang="en-US" dirty="0" err="1"/>
              <a:t>eduphoria</a:t>
            </a:r>
            <a:r>
              <a:rPr lang="en-US" dirty="0"/>
              <a:t>! database along with the new standards, the meta data that associates a standard to an item will be replaced with the new standard connection</a:t>
            </a:r>
            <a:r>
              <a:rPr lang="en-US" dirty="0" smtClean="0"/>
              <a:t>.</a:t>
            </a:r>
            <a:endParaRPr lang="en-US" dirty="0"/>
          </a:p>
          <a:p>
            <a:endParaRPr lang="en-US" dirty="0"/>
          </a:p>
        </p:txBody>
      </p:sp>
      <p:sp>
        <p:nvSpPr>
          <p:cNvPr id="2" name="Title 1"/>
          <p:cNvSpPr>
            <a:spLocks noGrp="1"/>
          </p:cNvSpPr>
          <p:nvPr>
            <p:ph type="title"/>
          </p:nvPr>
        </p:nvSpPr>
        <p:spPr/>
        <p:txBody>
          <a:bodyPr/>
          <a:lstStyle/>
          <a:p>
            <a:r>
              <a:rPr lang="en-US" dirty="0" err="1" smtClean="0"/>
              <a:t>Eduphoria</a:t>
            </a:r>
            <a:r>
              <a:rPr lang="en-US" dirty="0" smtClean="0"/>
              <a:t> Updates</a:t>
            </a:r>
            <a:endParaRPr lang="en-US" dirty="0"/>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3. What is the time frame from the time the new standards are released to the updates being ready at the item level</a:t>
            </a:r>
            <a:r>
              <a:rPr lang="en-US" dirty="0" smtClean="0"/>
              <a:t>?</a:t>
            </a:r>
          </a:p>
          <a:p>
            <a:r>
              <a:rPr lang="en-US" dirty="0"/>
              <a:t>After </a:t>
            </a:r>
            <a:r>
              <a:rPr lang="en-US" dirty="0" err="1"/>
              <a:t>eduphoria</a:t>
            </a:r>
            <a:r>
              <a:rPr lang="en-US" dirty="0"/>
              <a:t>! receives the CPALMS preK-12 course files (July 25 estimate), they will review the files (2-3 days). Then </a:t>
            </a:r>
            <a:r>
              <a:rPr lang="en-US" dirty="0" err="1"/>
              <a:t>eduphoria</a:t>
            </a:r>
            <a:r>
              <a:rPr lang="en-US" dirty="0"/>
              <a:t>! will provide an estimated date of completion. The CTE &amp; ESE standards are “on hold” until CPALMS gets what is needed from the DOE.</a:t>
            </a:r>
            <a:br>
              <a:rPr lang="en-US" dirty="0"/>
            </a:br>
            <a:r>
              <a:rPr lang="en-US" dirty="0"/>
              <a:t>To date, </a:t>
            </a:r>
            <a:r>
              <a:rPr lang="en-US" dirty="0" err="1"/>
              <a:t>eduphoria</a:t>
            </a:r>
            <a:r>
              <a:rPr lang="en-US" dirty="0"/>
              <a:t>! has only provided item exports of grant-covered courses to the IBTP/</a:t>
            </a:r>
            <a:r>
              <a:rPr lang="en-US" dirty="0" err="1"/>
              <a:t>Equella</a:t>
            </a:r>
            <a:r>
              <a:rPr lang="en-US" dirty="0"/>
              <a:t> State Platform with direct instruction from CFAC. Any QTI Item Bank distribution will be managed and released by CFAC on a course-by-course basis to participating CFAC districts.</a:t>
            </a:r>
          </a:p>
        </p:txBody>
      </p:sp>
      <p:sp>
        <p:nvSpPr>
          <p:cNvPr id="2" name="Title 1"/>
          <p:cNvSpPr>
            <a:spLocks noGrp="1"/>
          </p:cNvSpPr>
          <p:nvPr>
            <p:ph type="title"/>
          </p:nvPr>
        </p:nvSpPr>
        <p:spPr/>
        <p:txBody>
          <a:bodyPr/>
          <a:lstStyle/>
          <a:p>
            <a:r>
              <a:rPr lang="en-US" dirty="0" err="1" smtClean="0"/>
              <a:t>Eduphoria</a:t>
            </a:r>
            <a:r>
              <a:rPr lang="en-US" dirty="0" smtClean="0"/>
              <a:t> Update</a:t>
            </a:r>
            <a:endParaRPr lang="en-US" dirty="0"/>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304800"/>
            <a:ext cx="11049000" cy="6400800"/>
          </a:xfrm>
        </p:spPr>
        <p:txBody>
          <a:bodyPr>
            <a:normAutofit fontScale="92500"/>
          </a:bodyPr>
          <a:lstStyle/>
          <a:p>
            <a:pPr>
              <a:lnSpc>
                <a:spcPct val="120000"/>
              </a:lnSpc>
              <a:spcBef>
                <a:spcPts val="0"/>
              </a:spcBef>
            </a:pPr>
            <a:r>
              <a:rPr lang="en-US" dirty="0"/>
              <a:t>1. Access for Districts to upload IBTP items into their own platforms seems a bit inconsistent.  Smaller districts have inquired but have not received any response from the state</a:t>
            </a:r>
            <a:r>
              <a:rPr lang="en-US" dirty="0" smtClean="0"/>
              <a:t>.  </a:t>
            </a:r>
          </a:p>
          <a:p>
            <a:pPr>
              <a:lnSpc>
                <a:spcPct val="120000"/>
              </a:lnSpc>
              <a:spcBef>
                <a:spcPts val="0"/>
              </a:spcBef>
            </a:pPr>
            <a:r>
              <a:rPr lang="en-US" dirty="0" smtClean="0"/>
              <a:t>How </a:t>
            </a:r>
            <a:r>
              <a:rPr lang="en-US" dirty="0"/>
              <a:t>is the decision to release items to District/classroom tiers being conducted?  We are concerned that items from state-assessed courses are being released entirely at the teacher level. This would impose a  financial burden on Districts who were counting on using the IBTP for their interims</a:t>
            </a:r>
            <a:r>
              <a:rPr lang="en-US" dirty="0" smtClean="0"/>
              <a:t>.</a:t>
            </a:r>
          </a:p>
          <a:p>
            <a:pPr>
              <a:lnSpc>
                <a:spcPct val="120000"/>
              </a:lnSpc>
              <a:spcBef>
                <a:spcPts val="0"/>
              </a:spcBef>
            </a:pPr>
            <a:r>
              <a:rPr lang="en-US" dirty="0" smtClean="0"/>
              <a:t> </a:t>
            </a:r>
            <a:r>
              <a:rPr lang="en-US" dirty="0"/>
              <a:t>For Districts who are allowed to export items into their own platforms, how is the security of the tired access being upheld?  The security agreement Districts must agree to is quite broad and does not seem to protect the tiered access established by the FDOE</a:t>
            </a:r>
            <a:r>
              <a:rPr lang="en-US" dirty="0" smtClean="0"/>
              <a:t>.</a:t>
            </a:r>
            <a:endParaRPr lang="en-US" dirty="0"/>
          </a:p>
          <a:p>
            <a:pPr>
              <a:lnSpc>
                <a:spcPct val="120000"/>
              </a:lnSpc>
              <a:spcBef>
                <a:spcPts val="0"/>
              </a:spcBef>
            </a:pPr>
            <a:r>
              <a:rPr lang="en-US" dirty="0" smtClean="0"/>
              <a:t>8</a:t>
            </a:r>
            <a:r>
              <a:rPr lang="en-US" dirty="0"/>
              <a:t>. Can a consortium (NEFEC) have one security agreement instead of individual agreements for each District in the </a:t>
            </a:r>
            <a:r>
              <a:rPr lang="en-US" dirty="0" smtClean="0"/>
              <a:t>consortium</a:t>
            </a:r>
            <a:endParaRPr lang="en-US" dirty="0"/>
          </a:p>
          <a:p>
            <a:pPr>
              <a:lnSpc>
                <a:spcPct val="120000"/>
              </a:lnSpc>
              <a:spcBef>
                <a:spcPts val="0"/>
              </a:spcBef>
            </a:pPr>
            <a:r>
              <a:rPr lang="en-US" dirty="0"/>
              <a:t>9. Can the IBTP handle export of assessments in addition to export of </a:t>
            </a:r>
            <a:r>
              <a:rPr lang="en-US" dirty="0" smtClean="0"/>
              <a:t>items</a:t>
            </a:r>
            <a:r>
              <a:rPr lang="en-US" dirty="0"/>
              <a:t>?</a:t>
            </a:r>
          </a:p>
        </p:txBody>
      </p:sp>
    </p:spTree>
    <p:extLst>
      <p:ext uri="{BB962C8B-B14F-4D97-AF65-F5344CB8AC3E}">
        <p14:creationId xmlns:p14="http://schemas.microsoft.com/office/powerpoint/2010/main" val="104115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2" y="381000"/>
            <a:ext cx="11277600" cy="6248400"/>
          </a:xfrm>
        </p:spPr>
        <p:txBody>
          <a:bodyPr>
            <a:normAutofit fontScale="92500" lnSpcReduction="10000"/>
          </a:bodyPr>
          <a:lstStyle/>
          <a:p>
            <a:pPr>
              <a:lnSpc>
                <a:spcPct val="120000"/>
              </a:lnSpc>
              <a:spcBef>
                <a:spcPts val="0"/>
              </a:spcBef>
            </a:pPr>
            <a:r>
              <a:rPr lang="en-US" sz="2800" dirty="0"/>
              <a:t>4. Are there plans to roll out a paper-based testing option for year 1?</a:t>
            </a:r>
          </a:p>
          <a:p>
            <a:pPr>
              <a:lnSpc>
                <a:spcPct val="120000"/>
              </a:lnSpc>
              <a:spcBef>
                <a:spcPts val="0"/>
              </a:spcBef>
            </a:pPr>
            <a:r>
              <a:rPr lang="en-US" sz="2800" dirty="0"/>
              <a:t>5. We have been told that the current load testing is based on 100,000 simultaneous clicks.  Is this realistic?</a:t>
            </a:r>
          </a:p>
          <a:p>
            <a:pPr>
              <a:lnSpc>
                <a:spcPct val="120000"/>
              </a:lnSpc>
              <a:spcBef>
                <a:spcPts val="0"/>
              </a:spcBef>
            </a:pPr>
            <a:r>
              <a:rPr lang="en-US" sz="2800" dirty="0"/>
              <a:t>6. What is the timeline for implementation going forward with the IBTP?</a:t>
            </a:r>
          </a:p>
          <a:p>
            <a:pPr>
              <a:lnSpc>
                <a:spcPct val="120000"/>
              </a:lnSpc>
              <a:spcBef>
                <a:spcPts val="0"/>
              </a:spcBef>
            </a:pPr>
            <a:r>
              <a:rPr lang="en-US" sz="2800" dirty="0"/>
              <a:t>7. Are we on track (August) for ability for CFAC to share tests and items in the IBTP to participating CFAC districts....these districts would need appropriate permissions to access tests and items</a:t>
            </a:r>
            <a:r>
              <a:rPr lang="en-US" sz="2800" dirty="0" smtClean="0"/>
              <a:t>.</a:t>
            </a:r>
          </a:p>
          <a:p>
            <a:r>
              <a:rPr lang="en-US" sz="2800" dirty="0"/>
              <a:t> What does the item analysis for progress monitoring look like? Does it identify strength and weaknesses by standard for each student? Is it exportable into </a:t>
            </a:r>
            <a:r>
              <a:rPr lang="en-US" sz="2800" dirty="0" smtClean="0"/>
              <a:t>Excel?</a:t>
            </a:r>
          </a:p>
          <a:p>
            <a:r>
              <a:rPr lang="en-US" sz="2800" dirty="0" smtClean="0"/>
              <a:t>Is </a:t>
            </a:r>
            <a:r>
              <a:rPr lang="en-US" sz="2800" dirty="0"/>
              <a:t>the platform compatible with FOCUS? </a:t>
            </a:r>
          </a:p>
        </p:txBody>
      </p:sp>
    </p:spTree>
    <p:extLst>
      <p:ext uri="{BB962C8B-B14F-4D97-AF65-F5344CB8AC3E}">
        <p14:creationId xmlns:p14="http://schemas.microsoft.com/office/powerpoint/2010/main" val="303688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4085325"/>
              </p:ext>
            </p:extLst>
          </p:nvPr>
        </p:nvGraphicFramePr>
        <p:xfrm>
          <a:off x="836612" y="838200"/>
          <a:ext cx="10385955" cy="5813881"/>
        </p:xfrm>
        <a:graphic>
          <a:graphicData uri="http://schemas.openxmlformats.org/drawingml/2006/table">
            <a:tbl>
              <a:tblPr firstRow="1" firstCol="1" bandRow="1">
                <a:tableStyleId>{69012ECD-51FC-41F1-AA8D-1B2483CD663E}</a:tableStyleId>
              </a:tblPr>
              <a:tblGrid>
                <a:gridCol w="2181042"/>
                <a:gridCol w="3371778"/>
                <a:gridCol w="4833135"/>
              </a:tblGrid>
              <a:tr h="255482">
                <a:tc>
                  <a:txBody>
                    <a:bodyPr/>
                    <a:lstStyle/>
                    <a:p>
                      <a:pPr marL="0" marR="0">
                        <a:spcBef>
                          <a:spcPts val="0"/>
                        </a:spcBef>
                        <a:spcAft>
                          <a:spcPts val="0"/>
                        </a:spcAft>
                      </a:pPr>
                      <a:r>
                        <a:rPr lang="en-US" sz="2000" dirty="0">
                          <a:effectLst/>
                        </a:rPr>
                        <a:t>Category</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Sub-category</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Example</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510964">
                <a:tc>
                  <a:txBody>
                    <a:bodyPr/>
                    <a:lstStyle/>
                    <a:p>
                      <a:pPr marL="0" marR="0">
                        <a:spcBef>
                          <a:spcPts val="0"/>
                        </a:spcBef>
                        <a:spcAft>
                          <a:spcPts val="0"/>
                        </a:spcAft>
                      </a:pPr>
                      <a:r>
                        <a:rPr lang="en-US" sz="2000">
                          <a:effectLst/>
                        </a:rPr>
                        <a:t>Classification</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N/A</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Content area, item type, course name</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255482">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1546681">
                <a:tc>
                  <a:txBody>
                    <a:bodyPr/>
                    <a:lstStyle/>
                    <a:p>
                      <a:pPr marL="0" marR="0">
                        <a:spcBef>
                          <a:spcPts val="0"/>
                        </a:spcBef>
                        <a:spcAft>
                          <a:spcPts val="0"/>
                        </a:spcAft>
                      </a:pPr>
                      <a:r>
                        <a:rPr lang="en-US" sz="2000">
                          <a:effectLst/>
                        </a:rPr>
                        <a:t>Content</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Accessibility, Reasoning</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dirty="0">
                          <a:effectLst/>
                        </a:rPr>
                        <a:t>Clear wording, alignment with standard, depth of knowledge, cognitive process dimension</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255482">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510964">
                <a:tc>
                  <a:txBody>
                    <a:bodyPr/>
                    <a:lstStyle/>
                    <a:p>
                      <a:pPr marL="0" marR="0">
                        <a:spcBef>
                          <a:spcPts val="0"/>
                        </a:spcBef>
                        <a:spcAft>
                          <a:spcPts val="0"/>
                        </a:spcAft>
                      </a:pPr>
                      <a:r>
                        <a:rPr lang="en-US" sz="2000">
                          <a:effectLst/>
                        </a:rPr>
                        <a:t>Directions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Stimulus, Accessibility</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Definition of expectations, scoring rubric</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255482">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510964">
                <a:tc>
                  <a:txBody>
                    <a:bodyPr/>
                    <a:lstStyle/>
                    <a:p>
                      <a:pPr marL="0" marR="0">
                        <a:spcBef>
                          <a:spcPts val="0"/>
                        </a:spcBef>
                        <a:spcAft>
                          <a:spcPts val="0"/>
                        </a:spcAft>
                      </a:pPr>
                      <a:r>
                        <a:rPr lang="en-US" sz="2000" dirty="0">
                          <a:effectLst/>
                        </a:rPr>
                        <a:t>Style &amp; Format</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dirty="0">
                          <a:effectLst/>
                        </a:rPr>
                        <a:t>General, Accessibility</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Grammar/mechanics, readability, format, structure</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255482">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r h="766447">
                <a:tc>
                  <a:txBody>
                    <a:bodyPr/>
                    <a:lstStyle/>
                    <a:p>
                      <a:pPr marL="0" marR="0">
                        <a:spcBef>
                          <a:spcPts val="0"/>
                        </a:spcBef>
                        <a:spcAft>
                          <a:spcPts val="0"/>
                        </a:spcAft>
                      </a:pPr>
                      <a:r>
                        <a:rPr lang="en-US" sz="2000">
                          <a:effectLst/>
                        </a:rPr>
                        <a:t>Options (Selected Response Only)</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a:effectLst/>
                        </a:rPr>
                        <a:t>General, Clueing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c>
                  <a:txBody>
                    <a:bodyPr/>
                    <a:lstStyle/>
                    <a:p>
                      <a:pPr marL="0" marR="0">
                        <a:spcBef>
                          <a:spcPts val="0"/>
                        </a:spcBef>
                        <a:spcAft>
                          <a:spcPts val="0"/>
                        </a:spcAft>
                      </a:pPr>
                      <a:r>
                        <a:rPr lang="en-US" sz="2000" dirty="0">
                          <a:effectLst/>
                        </a:rPr>
                        <a:t>Single answer key, distractor plausibility, distractor homogeneity</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918" marR="49918" marT="0" marB="0"/>
                </a:tc>
              </a:tr>
            </a:tbl>
          </a:graphicData>
        </a:graphic>
      </p:graphicFrame>
      <p:sp>
        <p:nvSpPr>
          <p:cNvPr id="3" name="Title 2"/>
          <p:cNvSpPr>
            <a:spLocks noGrp="1"/>
          </p:cNvSpPr>
          <p:nvPr>
            <p:ph type="title"/>
          </p:nvPr>
        </p:nvSpPr>
        <p:spPr>
          <a:xfrm>
            <a:off x="1065212" y="152400"/>
            <a:ext cx="10157354" cy="787400"/>
          </a:xfrm>
        </p:spPr>
        <p:txBody>
          <a:bodyPr/>
          <a:lstStyle/>
          <a:p>
            <a:r>
              <a:rPr lang="en-US" dirty="0" smtClean="0"/>
              <a:t>Research Project: Rubric</a:t>
            </a:r>
            <a:endParaRPr lang="en-US" dirty="0"/>
          </a:p>
        </p:txBody>
      </p:sp>
    </p:spTree>
    <p:extLst>
      <p:ext uri="{BB962C8B-B14F-4D97-AF65-F5344CB8AC3E}">
        <p14:creationId xmlns:p14="http://schemas.microsoft.com/office/powerpoint/2010/main" val="312677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1446</Words>
  <Application>Microsoft Office PowerPoint</Application>
  <PresentationFormat>Custom</PresentationFormat>
  <Paragraphs>415</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Mincho</vt:lpstr>
      <vt:lpstr>Arial</vt:lpstr>
      <vt:lpstr>Calibri</vt:lpstr>
      <vt:lpstr>Cambria</vt:lpstr>
      <vt:lpstr>Century Gothic</vt:lpstr>
      <vt:lpstr>Times New Roman</vt:lpstr>
      <vt:lpstr>Welcome back to school presentation</vt:lpstr>
      <vt:lpstr>Welcome!</vt:lpstr>
      <vt:lpstr>Agenda/Topics to Be Covered</vt:lpstr>
      <vt:lpstr>Calendars:</vt:lpstr>
      <vt:lpstr>Eduphoria Update</vt:lpstr>
      <vt:lpstr>Eduphoria Updates</vt:lpstr>
      <vt:lpstr>Eduphoria Update</vt:lpstr>
      <vt:lpstr>PowerPoint Presentation</vt:lpstr>
      <vt:lpstr>PowerPoint Presentation</vt:lpstr>
      <vt:lpstr>Research Project: Rubric</vt:lpstr>
      <vt:lpstr>Sample by Content</vt:lpstr>
      <vt:lpstr>Number of Test Items by Content Area</vt:lpstr>
      <vt:lpstr>Item Type by Content Area</vt:lpstr>
      <vt:lpstr>Cognitive Processes by Content Area</vt:lpstr>
      <vt:lpstr>Cognitive Complexity by Content Area</vt:lpstr>
      <vt:lpstr>DOK by Item Type &amp; Content Area</vt:lpstr>
      <vt:lpstr>Standards Alignment</vt:lpstr>
      <vt:lpstr>Item Quality Results</vt:lpstr>
      <vt:lpstr>Questions for FLDOE</vt:lpstr>
      <vt:lpstr>Agenda: Afternoon Meeting</vt:lpstr>
      <vt:lpstr>District Discussion/Sharing</vt:lpstr>
      <vt:lpstr>2014-2015 Course Codes: MS Advanced Reading</vt:lpstr>
      <vt:lpstr>2014-2015 Course Codes: MS Intensive Math</vt:lpstr>
      <vt:lpstr>2014-2015 Course Codes: MS Electives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2014-07-23T20:45:53Z</dcterms:created>
  <dcterms:modified xsi:type="dcterms:W3CDTF">2014-07-31T18:00:26Z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