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72" r:id="rId5"/>
    <p:sldId id="273" r:id="rId6"/>
    <p:sldId id="275" r:id="rId7"/>
    <p:sldId id="274" r:id="rId8"/>
    <p:sldId id="276" r:id="rId9"/>
    <p:sldId id="277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5274" autoAdjust="0"/>
  </p:normalViewPr>
  <p:slideViewPr>
    <p:cSldViewPr>
      <p:cViewPr varScale="1">
        <p:scale>
          <a:sx n="103" d="100"/>
          <a:sy n="103" d="100"/>
        </p:scale>
        <p:origin x="150" y="43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9/17/2014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9/17/2014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Florida Assessment Collaborative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Courses Complete </a:t>
            </a:r>
            <a:r>
              <a:rPr lang="en-US" sz="2400" dirty="0" smtClean="0">
                <a:solidFill>
                  <a:srgbClr val="FFFF00"/>
                </a:solidFill>
              </a:rPr>
              <a:t>(see handout)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err="1">
                <a:latin typeface="Corbel" panose="020B0503020204020204" pitchFamily="34" charset="0"/>
              </a:rPr>
              <a:t>Journalism</a:t>
            </a:r>
            <a:r>
              <a:rPr lang="fr-CA" dirty="0">
                <a:latin typeface="Corbel" panose="020B0503020204020204" pitchFamily="34" charset="0"/>
              </a:rPr>
              <a:t> 1</a:t>
            </a:r>
          </a:p>
          <a:p>
            <a:r>
              <a:rPr lang="fr-CA" dirty="0">
                <a:latin typeface="Corbel" panose="020B0503020204020204" pitchFamily="34" charset="0"/>
              </a:rPr>
              <a:t>Law </a:t>
            </a:r>
            <a:r>
              <a:rPr lang="fr-CA" dirty="0" err="1">
                <a:latin typeface="Corbel" panose="020B0503020204020204" pitchFamily="34" charset="0"/>
              </a:rPr>
              <a:t>Studies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 err="1">
                <a:latin typeface="Corbel" panose="020B0503020204020204" pitchFamily="34" charset="0"/>
              </a:rPr>
              <a:t>Pyschology</a:t>
            </a:r>
            <a:r>
              <a:rPr lang="fr-CA" dirty="0">
                <a:latin typeface="Corbel" panose="020B0503020204020204" pitchFamily="34" charset="0"/>
              </a:rPr>
              <a:t> 1</a:t>
            </a:r>
          </a:p>
          <a:p>
            <a:r>
              <a:rPr lang="fr-CA" dirty="0" err="1">
                <a:latin typeface="Corbel" panose="020B0503020204020204" pitchFamily="34" charset="0"/>
              </a:rPr>
              <a:t>Pyschology</a:t>
            </a:r>
            <a:r>
              <a:rPr lang="fr-CA" dirty="0">
                <a:latin typeface="Corbel" panose="020B0503020204020204" pitchFamily="34" charset="0"/>
              </a:rPr>
              <a:t> 2</a:t>
            </a:r>
          </a:p>
          <a:p>
            <a:r>
              <a:rPr lang="fr-CA" dirty="0" err="1">
                <a:latin typeface="Corbel" panose="020B0503020204020204" pitchFamily="34" charset="0"/>
              </a:rPr>
              <a:t>Sociology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 err="1">
                <a:latin typeface="Corbel" panose="020B0503020204020204" pitchFamily="34" charset="0"/>
              </a:rPr>
              <a:t>Trigonometry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>
                <a:latin typeface="Corbel" panose="020B0503020204020204" pitchFamily="34" charset="0"/>
              </a:rPr>
              <a:t>World Cultural </a:t>
            </a:r>
            <a:r>
              <a:rPr lang="fr-CA" dirty="0" err="1" smtClean="0">
                <a:latin typeface="Corbel" panose="020B0503020204020204" pitchFamily="34" charset="0"/>
              </a:rPr>
              <a:t>Geography</a:t>
            </a:r>
            <a:endParaRPr lang="fr-CA" dirty="0" smtClean="0">
              <a:latin typeface="Corbel" panose="020B0503020204020204" pitchFamily="34" charset="0"/>
            </a:endParaRPr>
          </a:p>
          <a:p>
            <a:r>
              <a:rPr lang="fr-CA" dirty="0" smtClean="0">
                <a:latin typeface="Corbel" panose="020B0503020204020204" pitchFamily="34" charset="0"/>
              </a:rPr>
              <a:t>MJ </a:t>
            </a:r>
            <a:r>
              <a:rPr lang="fr-CA" dirty="0" err="1" smtClean="0">
                <a:latin typeface="Corbel" panose="020B0503020204020204" pitchFamily="34" charset="0"/>
              </a:rPr>
              <a:t>Journalism</a:t>
            </a:r>
            <a:r>
              <a:rPr lang="fr-CA" dirty="0" smtClean="0">
                <a:latin typeface="Corbel" panose="020B0503020204020204" pitchFamily="34" charset="0"/>
              </a:rPr>
              <a:t> 1</a:t>
            </a:r>
          </a:p>
          <a:p>
            <a:r>
              <a:rPr lang="fr-CA" dirty="0" err="1" smtClean="0">
                <a:latin typeface="Corbel" panose="020B0503020204020204" pitchFamily="34" charset="0"/>
              </a:rPr>
              <a:t>Medical</a:t>
            </a:r>
            <a:r>
              <a:rPr lang="fr-CA" dirty="0" smtClean="0">
                <a:latin typeface="Corbel" panose="020B0503020204020204" pitchFamily="34" charset="0"/>
              </a:rPr>
              <a:t> </a:t>
            </a:r>
            <a:r>
              <a:rPr lang="fr-CA" dirty="0" err="1" smtClean="0">
                <a:latin typeface="Corbel" panose="020B0503020204020204" pitchFamily="34" charset="0"/>
              </a:rPr>
              <a:t>Skills</a:t>
            </a:r>
            <a:r>
              <a:rPr lang="fr-CA" dirty="0" smtClean="0">
                <a:latin typeface="Corbel" panose="020B0503020204020204" pitchFamily="34" charset="0"/>
              </a:rPr>
              <a:t> &amp; Services</a:t>
            </a:r>
          </a:p>
          <a:p>
            <a:r>
              <a:rPr lang="fr-CA" dirty="0" err="1" smtClean="0">
                <a:latin typeface="Corbel" panose="020B0503020204020204" pitchFamily="34" charset="0"/>
              </a:rPr>
              <a:t>Zoology</a:t>
            </a:r>
            <a:endParaRPr lang="fr-CA" dirty="0">
              <a:latin typeface="Corbel" panose="020B05030202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Anatomy &amp; Physiology Honors</a:t>
            </a:r>
          </a:p>
          <a:p>
            <a:r>
              <a:rPr lang="en-US" dirty="0" smtClean="0"/>
              <a:t>Calculus</a:t>
            </a:r>
          </a:p>
          <a:p>
            <a:r>
              <a:rPr lang="en-US" dirty="0" smtClean="0"/>
              <a:t>Critical Thinking &amp; Study Skills</a:t>
            </a:r>
          </a:p>
          <a:p>
            <a:r>
              <a:rPr lang="en-US" dirty="0" smtClean="0"/>
              <a:t>Debate 1</a:t>
            </a:r>
          </a:p>
          <a:p>
            <a:r>
              <a:rPr lang="en-US" dirty="0" smtClean="0"/>
              <a:t>Digital Design 1</a:t>
            </a:r>
          </a:p>
          <a:p>
            <a:r>
              <a:rPr lang="en-US" dirty="0" smtClean="0"/>
              <a:t>Foundations of Web Design</a:t>
            </a:r>
          </a:p>
          <a:p>
            <a:r>
              <a:rPr lang="en-US" dirty="0" smtClean="0"/>
              <a:t>Informal Geometry</a:t>
            </a:r>
          </a:p>
          <a:p>
            <a:r>
              <a:rPr lang="en-US" dirty="0" smtClean="0"/>
              <a:t>Marine Science 1 (</a:t>
            </a:r>
            <a:r>
              <a:rPr lang="en-US" dirty="0" err="1" smtClean="0"/>
              <a:t>Reg</a:t>
            </a:r>
            <a:r>
              <a:rPr lang="en-US" dirty="0" smtClean="0"/>
              <a:t> &amp; Honors)</a:t>
            </a:r>
          </a:p>
          <a:p>
            <a:r>
              <a:rPr lang="en-US" dirty="0" smtClean="0"/>
              <a:t>Pre-Calculus</a:t>
            </a:r>
          </a:p>
          <a:p>
            <a:r>
              <a:rPr lang="en-US" dirty="0" smtClean="0"/>
              <a:t>Speech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Teacher Needs (Grant)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>
                <a:latin typeface="Corbel" panose="020B0503020204020204" pitchFamily="34" charset="0"/>
              </a:rPr>
              <a:t>Chinese</a:t>
            </a:r>
            <a:r>
              <a:rPr lang="fr-CA" dirty="0">
                <a:latin typeface="Corbel" panose="020B0503020204020204" pitchFamily="34" charset="0"/>
              </a:rPr>
              <a:t> 1 and 2</a:t>
            </a:r>
          </a:p>
          <a:p>
            <a:r>
              <a:rPr lang="fr-CA" dirty="0">
                <a:latin typeface="Corbel" panose="020B0503020204020204" pitchFamily="34" charset="0"/>
              </a:rPr>
              <a:t>Automotive Maintenance and Light </a:t>
            </a:r>
            <a:r>
              <a:rPr lang="fr-CA" dirty="0" err="1">
                <a:latin typeface="Corbel" panose="020B0503020204020204" pitchFamily="34" charset="0"/>
              </a:rPr>
              <a:t>Repair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 err="1">
                <a:latin typeface="Corbel" panose="020B0503020204020204" pitchFamily="34" charset="0"/>
              </a:rPr>
              <a:t>Army</a:t>
            </a:r>
            <a:r>
              <a:rPr lang="fr-CA" dirty="0">
                <a:latin typeface="Corbel" panose="020B0503020204020204" pitchFamily="34" charset="0"/>
              </a:rPr>
              <a:t> JROTC (Leadership </a:t>
            </a:r>
            <a:r>
              <a:rPr lang="fr-CA" dirty="0" err="1">
                <a:latin typeface="Corbel" panose="020B0503020204020204" pitchFamily="34" charset="0"/>
              </a:rPr>
              <a:t>Education</a:t>
            </a:r>
            <a:r>
              <a:rPr lang="fr-CA" dirty="0">
                <a:latin typeface="Corbel" panose="020B0503020204020204" pitchFamily="34" charset="0"/>
              </a:rPr>
              <a:t> &amp; Training)</a:t>
            </a:r>
          </a:p>
          <a:p>
            <a:r>
              <a:rPr lang="fr-CA" dirty="0">
                <a:latin typeface="Corbel" panose="020B0503020204020204" pitchFamily="34" charset="0"/>
              </a:rPr>
              <a:t>Air Force JROTC (Aerospace Science)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JROTC Work Session </a:t>
            </a:r>
            <a:r>
              <a:rPr lang="en-US" sz="2400" dirty="0" smtClean="0">
                <a:solidFill>
                  <a:srgbClr val="FFFF00"/>
                </a:solidFill>
              </a:rPr>
              <a:t>(see handout)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Date: </a:t>
            </a:r>
            <a:r>
              <a:rPr lang="en-US" dirty="0" smtClean="0"/>
              <a:t>October </a:t>
            </a:r>
            <a:r>
              <a:rPr lang="en-US" dirty="0" smtClean="0"/>
              <a:t>14-16</a:t>
            </a:r>
          </a:p>
          <a:p>
            <a:r>
              <a:rPr lang="en-US" dirty="0" smtClean="0"/>
              <a:t>Location:  </a:t>
            </a:r>
            <a:r>
              <a:rPr lang="en-US" dirty="0" smtClean="0"/>
              <a:t>Broward County District Office</a:t>
            </a:r>
            <a:endParaRPr lang="en-US" dirty="0" smtClean="0"/>
          </a:p>
          <a:p>
            <a:r>
              <a:rPr lang="en-US" dirty="0" smtClean="0"/>
              <a:t>Goal:  Finish all item banks for LET 1-4 (Army) and Aerospace Science 1-4 (Air Force)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All instructors need to </a:t>
            </a:r>
            <a:r>
              <a:rPr lang="en-US" sz="2800" b="1" u="sng" dirty="0" smtClean="0"/>
              <a:t>APPLY</a:t>
            </a:r>
            <a:r>
              <a:rPr lang="en-US" sz="2800" b="1" dirty="0" smtClean="0"/>
              <a:t> </a:t>
            </a:r>
            <a:r>
              <a:rPr lang="en-US" sz="2800" dirty="0" smtClean="0"/>
              <a:t>and be </a:t>
            </a:r>
            <a:r>
              <a:rPr lang="en-US" sz="2800" b="1" u="sng" dirty="0" smtClean="0"/>
              <a:t>FULLY TRAINED </a:t>
            </a:r>
            <a:r>
              <a:rPr lang="en-US" sz="2800" dirty="0" smtClean="0"/>
              <a:t>before attending.  Please send out flyer to all instructors </a:t>
            </a:r>
            <a:r>
              <a:rPr lang="en-US" sz="2800" b="1" dirty="0" smtClean="0"/>
              <a:t>ASAP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01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CFAC (Non-Grant Courses) Complete </a:t>
            </a:r>
            <a:r>
              <a:rPr lang="en-US" sz="1400" dirty="0" smtClean="0">
                <a:solidFill>
                  <a:srgbClr val="FFFF00"/>
                </a:solidFill>
              </a:rPr>
              <a:t>(see handout)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 err="1">
                <a:latin typeface="Corbel" panose="020B0503020204020204" pitchFamily="34" charset="0"/>
              </a:rPr>
              <a:t>Health</a:t>
            </a:r>
            <a:r>
              <a:rPr lang="fr-CA" dirty="0">
                <a:latin typeface="Corbel" panose="020B0503020204020204" pitchFamily="34" charset="0"/>
              </a:rPr>
              <a:t> Science 1</a:t>
            </a:r>
          </a:p>
          <a:p>
            <a:r>
              <a:rPr lang="fr-CA" dirty="0" err="1">
                <a:latin typeface="Corbel" panose="020B0503020204020204" pitchFamily="34" charset="0"/>
              </a:rPr>
              <a:t>Health</a:t>
            </a:r>
            <a:r>
              <a:rPr lang="fr-CA" dirty="0">
                <a:latin typeface="Corbel" panose="020B0503020204020204" pitchFamily="34" charset="0"/>
              </a:rPr>
              <a:t> Science 2</a:t>
            </a:r>
          </a:p>
          <a:p>
            <a:r>
              <a:rPr lang="fr-CA" dirty="0">
                <a:latin typeface="Corbel" panose="020B0503020204020204" pitchFamily="34" charset="0"/>
              </a:rPr>
              <a:t>Nutrition and </a:t>
            </a:r>
            <a:r>
              <a:rPr lang="fr-CA" dirty="0" err="1">
                <a:latin typeface="Corbel" panose="020B0503020204020204" pitchFamily="34" charset="0"/>
              </a:rPr>
              <a:t>Wellness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>
                <a:latin typeface="Corbel" panose="020B0503020204020204" pitchFamily="34" charset="0"/>
              </a:rPr>
              <a:t>MJ </a:t>
            </a:r>
            <a:r>
              <a:rPr lang="fr-CA" dirty="0" err="1">
                <a:latin typeface="Corbel" panose="020B0503020204020204" pitchFamily="34" charset="0"/>
              </a:rPr>
              <a:t>Research</a:t>
            </a:r>
            <a:r>
              <a:rPr lang="fr-CA" dirty="0">
                <a:latin typeface="Corbel" panose="020B0503020204020204" pitchFamily="34" charset="0"/>
              </a:rPr>
              <a:t> 3</a:t>
            </a:r>
          </a:p>
          <a:p>
            <a:r>
              <a:rPr lang="fr-CA" dirty="0">
                <a:latin typeface="Corbel" panose="020B0503020204020204" pitchFamily="34" charset="0"/>
              </a:rPr>
              <a:t>MJ Speech and </a:t>
            </a:r>
            <a:r>
              <a:rPr lang="fr-CA" dirty="0" err="1">
                <a:latin typeface="Corbel" panose="020B0503020204020204" pitchFamily="34" charset="0"/>
              </a:rPr>
              <a:t>Debate</a:t>
            </a:r>
            <a:r>
              <a:rPr lang="fr-CA" dirty="0">
                <a:latin typeface="Corbel" panose="020B0503020204020204" pitchFamily="34" charset="0"/>
              </a:rPr>
              <a:t> 1</a:t>
            </a:r>
          </a:p>
          <a:p>
            <a:r>
              <a:rPr lang="fr-CA" dirty="0">
                <a:latin typeface="Corbel" panose="020B0503020204020204" pitchFamily="34" charset="0"/>
              </a:rPr>
              <a:t>Leadership </a:t>
            </a:r>
            <a:r>
              <a:rPr lang="fr-CA" dirty="0" err="1">
                <a:latin typeface="Corbel" panose="020B0503020204020204" pitchFamily="34" charset="0"/>
              </a:rPr>
              <a:t>Skills</a:t>
            </a:r>
            <a:r>
              <a:rPr lang="fr-CA" dirty="0">
                <a:latin typeface="Corbel" panose="020B0503020204020204" pitchFamily="34" charset="0"/>
              </a:rPr>
              <a:t> </a:t>
            </a:r>
            <a:r>
              <a:rPr lang="fr-CA" dirty="0" err="1">
                <a:latin typeface="Corbel" panose="020B0503020204020204" pitchFamily="34" charset="0"/>
              </a:rPr>
              <a:t>Development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 err="1" smtClean="0">
                <a:latin typeface="Corbel" panose="020B0503020204020204" pitchFamily="34" charset="0"/>
              </a:rPr>
              <a:t>Creative</a:t>
            </a:r>
            <a:r>
              <a:rPr lang="fr-CA" dirty="0" smtClean="0">
                <a:latin typeface="Corbel" panose="020B0503020204020204" pitchFamily="34" charset="0"/>
              </a:rPr>
              <a:t> </a:t>
            </a:r>
            <a:r>
              <a:rPr lang="fr-CA" dirty="0" err="1" smtClean="0">
                <a:latin typeface="Corbel" panose="020B0503020204020204" pitchFamily="34" charset="0"/>
              </a:rPr>
              <a:t>Writing</a:t>
            </a:r>
            <a:r>
              <a:rPr lang="fr-CA" dirty="0" smtClean="0">
                <a:latin typeface="Corbel" panose="020B0503020204020204" pitchFamily="34" charset="0"/>
              </a:rPr>
              <a:t> 1</a:t>
            </a:r>
            <a:endParaRPr lang="fr-CA" dirty="0">
              <a:latin typeface="Corbel" panose="020B05030202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CA" dirty="0">
                <a:latin typeface="Corbel" panose="020B0503020204020204" pitchFamily="34" charset="0"/>
              </a:rPr>
              <a:t>Leadership </a:t>
            </a:r>
            <a:r>
              <a:rPr lang="fr-CA" dirty="0" err="1">
                <a:latin typeface="Corbel" panose="020B0503020204020204" pitchFamily="34" charset="0"/>
              </a:rPr>
              <a:t>Skills</a:t>
            </a:r>
            <a:r>
              <a:rPr lang="fr-CA" dirty="0">
                <a:latin typeface="Corbel" panose="020B0503020204020204" pitchFamily="34" charset="0"/>
              </a:rPr>
              <a:t> </a:t>
            </a:r>
            <a:r>
              <a:rPr lang="fr-CA" dirty="0" err="1">
                <a:latin typeface="Corbel" panose="020B0503020204020204" pitchFamily="34" charset="0"/>
              </a:rPr>
              <a:t>Development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>
                <a:latin typeface="Corbel" panose="020B0503020204020204" pitchFamily="34" charset="0"/>
              </a:rPr>
              <a:t>American </a:t>
            </a:r>
            <a:r>
              <a:rPr lang="fr-CA" dirty="0" err="1">
                <a:latin typeface="Corbel" panose="020B0503020204020204" pitchFamily="34" charset="0"/>
              </a:rPr>
              <a:t>Economic</a:t>
            </a:r>
            <a:r>
              <a:rPr lang="fr-CA" dirty="0">
                <a:latin typeface="Corbel" panose="020B0503020204020204" pitchFamily="34" charset="0"/>
              </a:rPr>
              <a:t> </a:t>
            </a:r>
            <a:r>
              <a:rPr lang="fr-CA" dirty="0" err="1">
                <a:latin typeface="Corbel" panose="020B0503020204020204" pitchFamily="34" charset="0"/>
              </a:rPr>
              <a:t>Experience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 err="1">
                <a:latin typeface="Corbel" panose="020B0503020204020204" pitchFamily="34" charset="0"/>
              </a:rPr>
              <a:t>Civics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>
                <a:latin typeface="Corbel" panose="020B0503020204020204" pitchFamily="34" charset="0"/>
              </a:rPr>
              <a:t>Marine Science 2 </a:t>
            </a:r>
            <a:r>
              <a:rPr lang="fr-CA" dirty="0" err="1">
                <a:latin typeface="Corbel" panose="020B0503020204020204" pitchFamily="34" charset="0"/>
              </a:rPr>
              <a:t>Honors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 err="1">
                <a:latin typeface="Corbel" panose="020B0503020204020204" pitchFamily="34" charset="0"/>
              </a:rPr>
              <a:t>Anthropology</a:t>
            </a:r>
            <a:endParaRPr lang="fr-CA" dirty="0">
              <a:latin typeface="Corbel" panose="020B0503020204020204" pitchFamily="34" charset="0"/>
            </a:endParaRPr>
          </a:p>
          <a:p>
            <a:r>
              <a:rPr lang="fr-CA" dirty="0" err="1">
                <a:latin typeface="Corbel" panose="020B0503020204020204" pitchFamily="34" charset="0"/>
              </a:rPr>
              <a:t>Forensic</a:t>
            </a:r>
            <a:r>
              <a:rPr lang="fr-CA" dirty="0">
                <a:latin typeface="Corbel" panose="020B0503020204020204" pitchFamily="34" charset="0"/>
              </a:rPr>
              <a:t> Science </a:t>
            </a:r>
            <a:r>
              <a:rPr lang="fr-CA" dirty="0" smtClean="0">
                <a:latin typeface="Corbel" panose="020B0503020204020204" pitchFamily="34" charset="0"/>
              </a:rPr>
              <a:t>1</a:t>
            </a:r>
          </a:p>
          <a:p>
            <a:r>
              <a:rPr lang="fr-CA" dirty="0" err="1" smtClean="0">
                <a:latin typeface="Corbel" panose="020B0503020204020204" pitchFamily="34" charset="0"/>
              </a:rPr>
              <a:t>Journalism</a:t>
            </a:r>
            <a:r>
              <a:rPr lang="fr-CA" dirty="0" smtClean="0">
                <a:latin typeface="Corbel" panose="020B0503020204020204" pitchFamily="34" charset="0"/>
              </a:rPr>
              <a:t> 3</a:t>
            </a:r>
            <a:endParaRPr lang="fr-CA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3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Teacher Needs (CFAC Non-Grant)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>
                <a:latin typeface="Baskerville Old Face" panose="02020602080505020303" pitchFamily="18" charset="0"/>
              </a:rPr>
              <a:t>Automotive Maintenance and Light </a:t>
            </a:r>
            <a:r>
              <a:rPr lang="fr-CA" dirty="0" err="1">
                <a:latin typeface="Baskerville Old Face" panose="02020602080505020303" pitchFamily="18" charset="0"/>
              </a:rPr>
              <a:t>Repair</a:t>
            </a:r>
            <a:r>
              <a:rPr lang="fr-CA" dirty="0">
                <a:latin typeface="Baskerville Old Face" panose="02020602080505020303" pitchFamily="18" charset="0"/>
              </a:rPr>
              <a:t> </a:t>
            </a:r>
          </a:p>
          <a:p>
            <a:r>
              <a:rPr lang="fr-CA" dirty="0" err="1">
                <a:latin typeface="Baskerville Old Face" panose="02020602080505020303" pitchFamily="18" charset="0"/>
              </a:rPr>
              <a:t>Army</a:t>
            </a:r>
            <a:r>
              <a:rPr lang="fr-CA" dirty="0">
                <a:latin typeface="Baskerville Old Face" panose="02020602080505020303" pitchFamily="18" charset="0"/>
              </a:rPr>
              <a:t> JROTC (Leadership </a:t>
            </a:r>
            <a:r>
              <a:rPr lang="fr-CA" dirty="0" err="1">
                <a:latin typeface="Baskerville Old Face" panose="02020602080505020303" pitchFamily="18" charset="0"/>
              </a:rPr>
              <a:t>Education</a:t>
            </a:r>
            <a:r>
              <a:rPr lang="fr-CA" dirty="0">
                <a:latin typeface="Baskerville Old Face" panose="02020602080505020303" pitchFamily="18" charset="0"/>
              </a:rPr>
              <a:t> &amp; Training)</a:t>
            </a:r>
          </a:p>
          <a:p>
            <a:r>
              <a:rPr lang="fr-CA" dirty="0">
                <a:latin typeface="Baskerville Old Face" panose="02020602080505020303" pitchFamily="18" charset="0"/>
              </a:rPr>
              <a:t>Air Force JROTC (Aerospace Science</a:t>
            </a:r>
            <a:r>
              <a:rPr lang="fr-CA" dirty="0" smtClean="0">
                <a:latin typeface="Baskerville Old Face" panose="02020602080505020303" pitchFamily="18" charset="0"/>
              </a:rPr>
              <a:t>)</a:t>
            </a:r>
          </a:p>
          <a:p>
            <a:r>
              <a:rPr lang="fr-CA" dirty="0" err="1" smtClean="0">
                <a:latin typeface="Baskerville Old Face" panose="02020602080505020303" pitchFamily="18" charset="0"/>
              </a:rPr>
              <a:t>Chinese</a:t>
            </a:r>
            <a:r>
              <a:rPr lang="fr-CA" dirty="0" smtClean="0">
                <a:latin typeface="Baskerville Old Face" panose="02020602080505020303" pitchFamily="18" charset="0"/>
              </a:rPr>
              <a:t> 3-4</a:t>
            </a:r>
            <a:endParaRPr lang="fr-CA" dirty="0">
              <a:latin typeface="Baskerville Old Face" panose="02020602080505020303" pitchFamily="18" charset="0"/>
            </a:endParaRPr>
          </a:p>
          <a:p>
            <a:endParaRPr lang="en-US" dirty="0" smtClean="0"/>
          </a:p>
          <a:p>
            <a:r>
              <a:rPr lang="en-US" dirty="0" smtClean="0"/>
              <a:t>Communications Technology – still no item specs or blueprints</a:t>
            </a:r>
          </a:p>
          <a:p>
            <a:r>
              <a:rPr lang="en-US" dirty="0" smtClean="0"/>
              <a:t>Speech 2 – still no item specs or blueprints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FFFF00"/>
                </a:solidFill>
              </a:rPr>
              <a:t>**At minimum, these courses would need modified blueprints</a:t>
            </a:r>
            <a:endParaRPr lang="en-US" sz="2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1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in Good 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= 100% CFAC contribution met</a:t>
            </a:r>
          </a:p>
          <a:p>
            <a:endParaRPr lang="en-US" dirty="0"/>
          </a:p>
          <a:p>
            <a:r>
              <a:rPr lang="en-US" dirty="0" smtClean="0"/>
              <a:t>If you have not met your CFAC contribution and you would like more information regarding the Volusia Fiscal Agent Option, please see Heather or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8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57200"/>
            <a:ext cx="9143998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CFAC Volusia Fiscal Agent Districts </a:t>
            </a:r>
            <a:r>
              <a:rPr lang="en-US" b="1" u="sng" dirty="0" smtClean="0"/>
              <a:t>ONLY</a:t>
            </a:r>
            <a:br>
              <a:rPr lang="en-US" b="1" u="sng" dirty="0" smtClean="0"/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Survey Results Needed From…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Brevard</a:t>
            </a:r>
          </a:p>
          <a:p>
            <a:r>
              <a:rPr lang="en-US" dirty="0" smtClean="0"/>
              <a:t>Calhoun</a:t>
            </a:r>
          </a:p>
          <a:p>
            <a:r>
              <a:rPr lang="en-US" dirty="0" smtClean="0"/>
              <a:t>Charlotte</a:t>
            </a:r>
          </a:p>
          <a:p>
            <a:r>
              <a:rPr lang="en-US" dirty="0" smtClean="0"/>
              <a:t>Hendry</a:t>
            </a:r>
          </a:p>
          <a:p>
            <a:r>
              <a:rPr lang="en-US" dirty="0" smtClean="0"/>
              <a:t>Indian River</a:t>
            </a:r>
          </a:p>
          <a:p>
            <a:r>
              <a:rPr lang="en-US" dirty="0" smtClean="0"/>
              <a:t>Jackson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NEFEC</a:t>
            </a:r>
          </a:p>
          <a:p>
            <a:r>
              <a:rPr lang="en-US" dirty="0" smtClean="0"/>
              <a:t>Pasco</a:t>
            </a:r>
          </a:p>
          <a:p>
            <a:r>
              <a:rPr lang="en-US" dirty="0" smtClean="0"/>
              <a:t>Polk</a:t>
            </a:r>
          </a:p>
          <a:p>
            <a:r>
              <a:rPr lang="en-US" dirty="0" smtClean="0"/>
              <a:t>Sumter</a:t>
            </a:r>
          </a:p>
          <a:p>
            <a:r>
              <a:rPr lang="en-US" dirty="0" smtClean="0"/>
              <a:t>Taylor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0612" y="5747468"/>
            <a:ext cx="80771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https://www.surveymonkey.com/s/CoursePriority</a:t>
            </a:r>
          </a:p>
        </p:txBody>
      </p:sp>
    </p:spTree>
    <p:extLst>
      <p:ext uri="{BB962C8B-B14F-4D97-AF65-F5344CB8AC3E}">
        <p14:creationId xmlns:p14="http://schemas.microsoft.com/office/powerpoint/2010/main" val="216391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322</Words>
  <Application>Microsoft Office PowerPoint</Application>
  <PresentationFormat>Custom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Baskerville Old Face</vt:lpstr>
      <vt:lpstr>Consolas</vt:lpstr>
      <vt:lpstr>Corbel</vt:lpstr>
      <vt:lpstr>Chalkboard 16x9</vt:lpstr>
      <vt:lpstr>Central Florida Assessment Collaborative</vt:lpstr>
      <vt:lpstr>Grant Courses Complete (see handout)</vt:lpstr>
      <vt:lpstr>Greatest Teacher Needs (Grant)</vt:lpstr>
      <vt:lpstr>JROTC Work Session (see handout)</vt:lpstr>
      <vt:lpstr>CFAC (Non-Grant Courses) Complete (see handout)</vt:lpstr>
      <vt:lpstr>Greatest Teacher Needs (CFAC Non-Grant)</vt:lpstr>
      <vt:lpstr>Members in Good Standing</vt:lpstr>
      <vt:lpstr>CFAC Volusia Fiscal Agent Districts ONLY  Survey Results Needed From…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2014-09-17T17:11:47Z</dcterms:created>
  <dcterms:modified xsi:type="dcterms:W3CDTF">2014-09-17T20:47:12Z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