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73" r:id="rId6"/>
    <p:sldId id="274" r:id="rId7"/>
    <p:sldId id="275" r:id="rId8"/>
    <p:sldId id="268" r:id="rId9"/>
    <p:sldId id="266" r:id="rId10"/>
    <p:sldId id="263" r:id="rId11"/>
    <p:sldId id="264" r:id="rId12"/>
    <p:sldId id="26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345672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7390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3755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410127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0840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12115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4442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718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92492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0391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3513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926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08273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52111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5187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14106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2423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1479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403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453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6948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9567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18799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7353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64056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950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649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0817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09830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6156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3891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16963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1581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920755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085255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1/13/2015</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15904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facteam.weebly.com/tests-buil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osceola.k12.fl.us/Depts/REA/Assessments/SitePages/Hom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mailto:seaboltj@Osceola.k12.fl.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Central Florida Assessment Collaborative</a:t>
            </a:r>
            <a:endParaRPr lang="en-US" dirty="0"/>
          </a:p>
        </p:txBody>
      </p:sp>
      <p:sp>
        <p:nvSpPr>
          <p:cNvPr id="3" name="Subtitle 2"/>
          <p:cNvSpPr>
            <a:spLocks noGrp="1"/>
          </p:cNvSpPr>
          <p:nvPr>
            <p:ph type="subTitle" idx="1"/>
          </p:nvPr>
        </p:nvSpPr>
        <p:spPr/>
        <p:txBody>
          <a:bodyPr/>
          <a:lstStyle/>
          <a:p>
            <a:r>
              <a:rPr lang="en-US" dirty="0" smtClean="0"/>
              <a:t>January 14, 2015</a:t>
            </a:r>
            <a:endParaRPr lang="en-US" dirty="0"/>
          </a:p>
        </p:txBody>
      </p:sp>
    </p:spTree>
    <p:extLst>
      <p:ext uri="{BB962C8B-B14F-4D97-AF65-F5344CB8AC3E}">
        <p14:creationId xmlns:p14="http://schemas.microsoft.com/office/powerpoint/2010/main" val="341598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Tests Built in </a:t>
            </a:r>
            <a:r>
              <a:rPr lang="en-US" dirty="0" smtClean="0"/>
              <a:t>IBTP</a:t>
            </a:r>
            <a:endParaRPr lang="en-US" dirty="0"/>
          </a:p>
        </p:txBody>
      </p:sp>
      <p:sp>
        <p:nvSpPr>
          <p:cNvPr id="6" name="Content Placeholder 5"/>
          <p:cNvSpPr>
            <a:spLocks noGrp="1"/>
          </p:cNvSpPr>
          <p:nvPr>
            <p:ph idx="1"/>
          </p:nvPr>
        </p:nvSpPr>
        <p:spPr/>
        <p:txBody>
          <a:bodyPr>
            <a:normAutofit/>
          </a:bodyPr>
          <a:lstStyle/>
          <a:p>
            <a:r>
              <a:rPr lang="en-US" dirty="0">
                <a:hlinkClick r:id="rId2"/>
              </a:rPr>
              <a:t>http://</a:t>
            </a:r>
            <a:r>
              <a:rPr lang="en-US" dirty="0" smtClean="0">
                <a:hlinkClick r:id="rId2"/>
              </a:rPr>
              <a:t>cfacteam.weebly.com/tests-built.html</a:t>
            </a:r>
            <a:endParaRPr lang="en-US" dirty="0" smtClean="0"/>
          </a:p>
          <a:p>
            <a:pPr marL="0" indent="0">
              <a:buNone/>
            </a:pPr>
            <a:endParaRPr lang="en-US" dirty="0"/>
          </a:p>
          <a:p>
            <a:pPr marL="457200" indent="-457200">
              <a:buFont typeface="+mj-lt"/>
              <a:buAutoNum type="arabicPeriod"/>
            </a:pPr>
            <a:r>
              <a:rPr lang="en-US" dirty="0" smtClean="0"/>
              <a:t>Email </a:t>
            </a:r>
            <a:r>
              <a:rPr lang="en-US" dirty="0"/>
              <a:t>the blueprint that directly aligns to your test to Justin Seabolt.  Make sure the blueprints include the Item Numbers from all items that you used on your test.  Please save the blueprint file as “Course Name – Course ID.”</a:t>
            </a:r>
          </a:p>
          <a:p>
            <a:pPr marL="457200" indent="-457200">
              <a:buFont typeface="+mj-lt"/>
              <a:buAutoNum type="arabicPeriod"/>
            </a:pPr>
            <a:r>
              <a:rPr lang="en-US" dirty="0" smtClean="0"/>
              <a:t>Email </a:t>
            </a:r>
            <a:r>
              <a:rPr lang="en-US" dirty="0"/>
              <a:t>the name of the test (with proper naming convention) to Justin Seabolt. </a:t>
            </a:r>
          </a:p>
          <a:p>
            <a:pPr marL="0" indent="0">
              <a:buNone/>
            </a:pPr>
            <a:endParaRPr lang="en-US" dirty="0" smtClean="0"/>
          </a:p>
        </p:txBody>
      </p:sp>
    </p:spTree>
    <p:extLst>
      <p:ext uri="{BB962C8B-B14F-4D97-AF65-F5344CB8AC3E}">
        <p14:creationId xmlns:p14="http://schemas.microsoft.com/office/powerpoint/2010/main" val="34983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Blueprints Shared</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All blueprints can be found at the following link:</a:t>
            </a:r>
          </a:p>
          <a:p>
            <a:pPr marL="0" indent="0">
              <a:buNone/>
            </a:pPr>
            <a:endParaRPr lang="en-US" dirty="0"/>
          </a:p>
          <a:p>
            <a:pPr marL="0" indent="0">
              <a:buNone/>
            </a:pPr>
            <a:r>
              <a:rPr lang="en-US" dirty="0">
                <a:hlinkClick r:id="rId2"/>
              </a:rPr>
              <a:t>http://sp.osceola.k12.fl.us/Depts/REA/Assessments/SitePages/Home.aspx</a:t>
            </a:r>
            <a:endParaRPr lang="en-US" dirty="0" smtClean="0"/>
          </a:p>
        </p:txBody>
      </p:sp>
    </p:spTree>
    <p:extLst>
      <p:ext uri="{BB962C8B-B14F-4D97-AF65-F5344CB8AC3E}">
        <p14:creationId xmlns:p14="http://schemas.microsoft.com/office/powerpoint/2010/main" val="26408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Grant Courses that Met 250 Item Requirement </a:t>
            </a:r>
            <a:r>
              <a:rPr lang="en-US" sz="2400" dirty="0">
                <a:solidFill>
                  <a:srgbClr val="FFFF00"/>
                </a:solidFill>
              </a:rPr>
              <a:t>(see handout)</a:t>
            </a:r>
            <a:endParaRPr lang="en-US" dirty="0">
              <a:solidFill>
                <a:srgbClr val="FFFF00"/>
              </a:solidFill>
            </a:endParaRPr>
          </a:p>
        </p:txBody>
      </p:sp>
      <p:sp>
        <p:nvSpPr>
          <p:cNvPr id="14" name="Content Placeholder 13"/>
          <p:cNvSpPr>
            <a:spLocks noGrp="1"/>
          </p:cNvSpPr>
          <p:nvPr>
            <p:ph sz="half" idx="1"/>
          </p:nvPr>
        </p:nvSpPr>
        <p:spPr/>
        <p:txBody>
          <a:bodyPr>
            <a:normAutofit fontScale="85000" lnSpcReduction="10000"/>
          </a:bodyPr>
          <a:lstStyle/>
          <a:p>
            <a:r>
              <a:rPr lang="fr-CA" dirty="0" err="1" smtClean="0">
                <a:latin typeface="Corbel" panose="020B0503020204020204" pitchFamily="34" charset="0"/>
              </a:rPr>
              <a:t>Anatomy</a:t>
            </a:r>
            <a:r>
              <a:rPr lang="fr-CA" dirty="0" smtClean="0">
                <a:latin typeface="Corbel" panose="020B0503020204020204" pitchFamily="34" charset="0"/>
              </a:rPr>
              <a:t> &amp; </a:t>
            </a:r>
            <a:r>
              <a:rPr lang="fr-CA" dirty="0" err="1" smtClean="0">
                <a:latin typeface="Corbel" panose="020B0503020204020204" pitchFamily="34" charset="0"/>
              </a:rPr>
              <a:t>Physiology</a:t>
            </a:r>
            <a:endParaRPr lang="fr-CA" dirty="0" smtClean="0">
              <a:latin typeface="Corbel" panose="020B0503020204020204" pitchFamily="34" charset="0"/>
            </a:endParaRPr>
          </a:p>
          <a:p>
            <a:r>
              <a:rPr lang="fr-CA" dirty="0" smtClean="0">
                <a:latin typeface="Corbel" panose="020B0503020204020204" pitchFamily="34" charset="0"/>
              </a:rPr>
              <a:t>Business </a:t>
            </a:r>
            <a:r>
              <a:rPr lang="fr-CA" dirty="0" err="1" smtClean="0">
                <a:latin typeface="Corbel" panose="020B0503020204020204" pitchFamily="34" charset="0"/>
              </a:rPr>
              <a:t>Keyboarding</a:t>
            </a:r>
            <a:endParaRPr lang="fr-CA" dirty="0" smtClean="0">
              <a:latin typeface="Corbel" panose="020B0503020204020204" pitchFamily="34" charset="0"/>
            </a:endParaRPr>
          </a:p>
          <a:p>
            <a:r>
              <a:rPr lang="fr-CA" dirty="0" err="1" smtClean="0">
                <a:latin typeface="Corbel" panose="020B0503020204020204" pitchFamily="34" charset="0"/>
              </a:rPr>
              <a:t>Calculus</a:t>
            </a:r>
            <a:endParaRPr lang="fr-CA" dirty="0" smtClean="0">
              <a:latin typeface="Corbel" panose="020B0503020204020204" pitchFamily="34" charset="0"/>
            </a:endParaRPr>
          </a:p>
          <a:p>
            <a:r>
              <a:rPr lang="fr-CA" dirty="0" smtClean="0">
                <a:latin typeface="Corbel" panose="020B0503020204020204" pitchFamily="34" charset="0"/>
              </a:rPr>
              <a:t>Computer Applications In Business 1</a:t>
            </a:r>
          </a:p>
          <a:p>
            <a:r>
              <a:rPr lang="fr-CA" dirty="0" smtClean="0">
                <a:latin typeface="Corbel" panose="020B0503020204020204" pitchFamily="34" charset="0"/>
              </a:rPr>
              <a:t>Computer Applications In Business 2</a:t>
            </a:r>
          </a:p>
          <a:p>
            <a:r>
              <a:rPr lang="fr-CA" dirty="0" err="1" smtClean="0">
                <a:latin typeface="Corbel" panose="020B0503020204020204" pitchFamily="34" charset="0"/>
              </a:rPr>
              <a:t>Computing</a:t>
            </a:r>
            <a:r>
              <a:rPr lang="fr-CA" dirty="0" smtClean="0">
                <a:latin typeface="Corbel" panose="020B0503020204020204" pitchFamily="34" charset="0"/>
              </a:rPr>
              <a:t> for </a:t>
            </a:r>
            <a:r>
              <a:rPr lang="fr-CA" dirty="0" err="1" smtClean="0">
                <a:latin typeface="Corbel" panose="020B0503020204020204" pitchFamily="34" charset="0"/>
              </a:rPr>
              <a:t>College</a:t>
            </a:r>
            <a:r>
              <a:rPr lang="fr-CA" dirty="0" smtClean="0">
                <a:latin typeface="Corbel" panose="020B0503020204020204" pitchFamily="34" charset="0"/>
              </a:rPr>
              <a:t> &amp; </a:t>
            </a:r>
            <a:r>
              <a:rPr lang="fr-CA" dirty="0" err="1" smtClean="0">
                <a:latin typeface="Corbel" panose="020B0503020204020204" pitchFamily="34" charset="0"/>
              </a:rPr>
              <a:t>Careers</a:t>
            </a:r>
            <a:endParaRPr lang="fr-CA" dirty="0" smtClean="0">
              <a:latin typeface="Corbel" panose="020B0503020204020204" pitchFamily="34" charset="0"/>
            </a:endParaRPr>
          </a:p>
          <a:p>
            <a:r>
              <a:rPr lang="fr-CA" dirty="0" smtClean="0">
                <a:latin typeface="Corbel" panose="020B0503020204020204" pitchFamily="34" charset="0"/>
              </a:rPr>
              <a:t>Critical </a:t>
            </a:r>
            <a:r>
              <a:rPr lang="fr-CA" dirty="0" err="1" smtClean="0">
                <a:latin typeface="Corbel" panose="020B0503020204020204" pitchFamily="34" charset="0"/>
              </a:rPr>
              <a:t>Thinking</a:t>
            </a:r>
            <a:r>
              <a:rPr lang="fr-CA" dirty="0" smtClean="0">
                <a:latin typeface="Corbel" panose="020B0503020204020204" pitchFamily="34" charset="0"/>
              </a:rPr>
              <a:t> &amp; </a:t>
            </a:r>
            <a:r>
              <a:rPr lang="fr-CA" dirty="0" err="1" smtClean="0">
                <a:latin typeface="Corbel" panose="020B0503020204020204" pitchFamily="34" charset="0"/>
              </a:rPr>
              <a:t>Study</a:t>
            </a:r>
            <a:r>
              <a:rPr lang="fr-CA" dirty="0" smtClean="0">
                <a:latin typeface="Corbel" panose="020B0503020204020204" pitchFamily="34" charset="0"/>
              </a:rPr>
              <a:t> </a:t>
            </a:r>
            <a:r>
              <a:rPr lang="fr-CA" dirty="0" err="1" smtClean="0">
                <a:latin typeface="Corbel" panose="020B0503020204020204" pitchFamily="34" charset="0"/>
              </a:rPr>
              <a:t>Skills</a:t>
            </a:r>
            <a:endParaRPr lang="fr-CA" dirty="0" smtClean="0">
              <a:latin typeface="Corbel" panose="020B0503020204020204" pitchFamily="34" charset="0"/>
            </a:endParaRPr>
          </a:p>
          <a:p>
            <a:r>
              <a:rPr lang="fr-CA" dirty="0" err="1" smtClean="0">
                <a:latin typeface="Corbel" panose="020B0503020204020204" pitchFamily="34" charset="0"/>
              </a:rPr>
              <a:t>Debate</a:t>
            </a:r>
            <a:r>
              <a:rPr lang="fr-CA" dirty="0" smtClean="0">
                <a:latin typeface="Corbel" panose="020B0503020204020204" pitchFamily="34" charset="0"/>
              </a:rPr>
              <a:t> 1</a:t>
            </a:r>
          </a:p>
          <a:p>
            <a:r>
              <a:rPr lang="fr-CA" dirty="0" smtClean="0">
                <a:latin typeface="Corbel" panose="020B0503020204020204" pitchFamily="34" charset="0"/>
              </a:rPr>
              <a:t>Digital Design 1/Digital Design 2</a:t>
            </a:r>
          </a:p>
          <a:p>
            <a:endParaRPr lang="fr-CA" dirty="0">
              <a:latin typeface="Corbel" panose="020B0503020204020204" pitchFamily="34" charset="0"/>
            </a:endParaRPr>
          </a:p>
        </p:txBody>
      </p:sp>
      <p:sp>
        <p:nvSpPr>
          <p:cNvPr id="2" name="Content Placeholder 1"/>
          <p:cNvSpPr>
            <a:spLocks noGrp="1"/>
          </p:cNvSpPr>
          <p:nvPr>
            <p:ph sz="half" idx="2"/>
          </p:nvPr>
        </p:nvSpPr>
        <p:spPr/>
        <p:txBody>
          <a:bodyPr>
            <a:normAutofit fontScale="85000" lnSpcReduction="10000"/>
          </a:bodyPr>
          <a:lstStyle/>
          <a:p>
            <a:r>
              <a:rPr lang="en-US" dirty="0" smtClean="0"/>
              <a:t>Environmental Science</a:t>
            </a:r>
          </a:p>
          <a:p>
            <a:r>
              <a:rPr lang="en-US" dirty="0" smtClean="0"/>
              <a:t>Foundations of Web Design</a:t>
            </a:r>
          </a:p>
          <a:p>
            <a:r>
              <a:rPr lang="en-US" dirty="0" smtClean="0"/>
              <a:t>Genetics</a:t>
            </a:r>
          </a:p>
          <a:p>
            <a:r>
              <a:rPr lang="en-US" dirty="0" smtClean="0"/>
              <a:t>Informal Geometry </a:t>
            </a:r>
          </a:p>
          <a:p>
            <a:r>
              <a:rPr lang="en-US" dirty="0" smtClean="0"/>
              <a:t>Introduction to Information Technology</a:t>
            </a:r>
          </a:p>
          <a:p>
            <a:r>
              <a:rPr lang="en-US" dirty="0" smtClean="0"/>
              <a:t>Introduction to Technology</a:t>
            </a:r>
          </a:p>
          <a:p>
            <a:r>
              <a:rPr lang="en-US" dirty="0" smtClean="0"/>
              <a:t>Journalism 1</a:t>
            </a:r>
          </a:p>
          <a:p>
            <a:r>
              <a:rPr lang="en-US" dirty="0" smtClean="0"/>
              <a:t>Law Studies</a:t>
            </a:r>
          </a:p>
          <a:p>
            <a:pPr marL="0" indent="0">
              <a:buNone/>
            </a:pPr>
            <a:endParaRPr lang="en-US" dirty="0" smtClean="0"/>
          </a:p>
          <a:p>
            <a:endParaRPr lang="en-US" dirty="0"/>
          </a:p>
        </p:txBody>
      </p:sp>
    </p:spTree>
    <p:extLst>
      <p:ext uri="{BB962C8B-B14F-4D97-AF65-F5344CB8AC3E}">
        <p14:creationId xmlns:p14="http://schemas.microsoft.com/office/powerpoint/2010/main" val="402979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Grant Courses that Met 250 Item Requirement </a:t>
            </a:r>
            <a:r>
              <a:rPr lang="en-US" dirty="0" smtClean="0">
                <a:solidFill>
                  <a:prstClr val="white"/>
                </a:solidFill>
              </a:rPr>
              <a:t>Continued…</a:t>
            </a:r>
            <a:r>
              <a:rPr lang="en-US" sz="2400" dirty="0" smtClean="0">
                <a:solidFill>
                  <a:srgbClr val="FFFF00"/>
                </a:solidFill>
              </a:rPr>
              <a:t>(see </a:t>
            </a:r>
            <a:r>
              <a:rPr lang="en-US" sz="2400" dirty="0">
                <a:solidFill>
                  <a:srgbClr val="FFFF00"/>
                </a:solidFill>
              </a:rPr>
              <a:t>handout)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Liberal Arts Math 1/Liberal Arts Math 2</a:t>
            </a:r>
          </a:p>
          <a:p>
            <a:r>
              <a:rPr lang="en-US" dirty="0" smtClean="0"/>
              <a:t>M/J Critical Thinking, Problem Solving, and Learning Strategies</a:t>
            </a:r>
          </a:p>
          <a:p>
            <a:r>
              <a:rPr lang="en-US" dirty="0" smtClean="0"/>
              <a:t>M/J Journalism 1</a:t>
            </a:r>
          </a:p>
          <a:p>
            <a:r>
              <a:rPr lang="en-US" dirty="0" smtClean="0"/>
              <a:t>M/J Library Skills/Information Literacy</a:t>
            </a:r>
          </a:p>
          <a:p>
            <a:r>
              <a:rPr lang="en-US" dirty="0" smtClean="0"/>
              <a:t>Marine Science 1</a:t>
            </a:r>
          </a:p>
          <a:p>
            <a:r>
              <a:rPr lang="en-US" dirty="0" smtClean="0"/>
              <a:t>Marine Science 1 Honors</a:t>
            </a:r>
          </a:p>
        </p:txBody>
      </p:sp>
      <p:sp>
        <p:nvSpPr>
          <p:cNvPr id="4" name="Content Placeholder 3"/>
          <p:cNvSpPr>
            <a:spLocks noGrp="1"/>
          </p:cNvSpPr>
          <p:nvPr>
            <p:ph sz="half" idx="2"/>
          </p:nvPr>
        </p:nvSpPr>
        <p:spPr/>
        <p:txBody>
          <a:bodyPr>
            <a:normAutofit lnSpcReduction="10000"/>
          </a:bodyPr>
          <a:lstStyle/>
          <a:p>
            <a:r>
              <a:rPr lang="en-US" dirty="0" smtClean="0"/>
              <a:t>Pre-Calculus</a:t>
            </a:r>
          </a:p>
          <a:p>
            <a:r>
              <a:rPr lang="en-US" dirty="0" smtClean="0"/>
              <a:t>Psychology 1</a:t>
            </a:r>
          </a:p>
          <a:p>
            <a:r>
              <a:rPr lang="en-US" dirty="0" smtClean="0"/>
              <a:t>Psychology 2</a:t>
            </a:r>
          </a:p>
          <a:p>
            <a:r>
              <a:rPr lang="en-US" dirty="0" smtClean="0"/>
              <a:t>Sociology</a:t>
            </a:r>
          </a:p>
          <a:p>
            <a:r>
              <a:rPr lang="en-US" dirty="0" smtClean="0"/>
              <a:t>Speech 1</a:t>
            </a:r>
          </a:p>
          <a:p>
            <a:r>
              <a:rPr lang="en-US" dirty="0" smtClean="0"/>
              <a:t>Trigonometry</a:t>
            </a:r>
          </a:p>
          <a:p>
            <a:r>
              <a:rPr lang="en-US" dirty="0" smtClean="0"/>
              <a:t>World Cultural Geography</a:t>
            </a:r>
          </a:p>
          <a:p>
            <a:r>
              <a:rPr lang="en-US" dirty="0" smtClean="0"/>
              <a:t>Zoology</a:t>
            </a:r>
            <a:endParaRPr lang="en-US" dirty="0"/>
          </a:p>
        </p:txBody>
      </p:sp>
    </p:spTree>
    <p:extLst>
      <p:ext uri="{BB962C8B-B14F-4D97-AF65-F5344CB8AC3E}">
        <p14:creationId xmlns:p14="http://schemas.microsoft.com/office/powerpoint/2010/main" val="287521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Short on 250 Item Requirement</a:t>
            </a:r>
            <a:endParaRPr lang="en-US" dirty="0"/>
          </a:p>
        </p:txBody>
      </p:sp>
      <p:sp>
        <p:nvSpPr>
          <p:cNvPr id="3" name="Content Placeholder 2"/>
          <p:cNvSpPr>
            <a:spLocks noGrp="1"/>
          </p:cNvSpPr>
          <p:nvPr>
            <p:ph sz="half" idx="1"/>
          </p:nvPr>
        </p:nvSpPr>
        <p:spPr/>
        <p:txBody>
          <a:bodyPr/>
          <a:lstStyle/>
          <a:p>
            <a:r>
              <a:rPr lang="en-US" dirty="0" smtClean="0"/>
              <a:t>Aerospace Science 1 (99)</a:t>
            </a:r>
          </a:p>
          <a:p>
            <a:r>
              <a:rPr lang="en-US" dirty="0" smtClean="0"/>
              <a:t>Anatomy &amp; Physiology Honors (138/150)</a:t>
            </a:r>
          </a:p>
          <a:p>
            <a:r>
              <a:rPr lang="en-US" dirty="0" smtClean="0"/>
              <a:t>Automotive Maintenance and Light Repair 1 (215/250)</a:t>
            </a:r>
          </a:p>
          <a:p>
            <a:r>
              <a:rPr lang="en-US" dirty="0" smtClean="0"/>
              <a:t>Chinese 1 (152/200)</a:t>
            </a:r>
          </a:p>
          <a:p>
            <a:endParaRPr lang="en-US" dirty="0"/>
          </a:p>
        </p:txBody>
      </p:sp>
      <p:sp>
        <p:nvSpPr>
          <p:cNvPr id="4" name="Content Placeholder 3"/>
          <p:cNvSpPr>
            <a:spLocks noGrp="1"/>
          </p:cNvSpPr>
          <p:nvPr>
            <p:ph sz="half" idx="2"/>
          </p:nvPr>
        </p:nvSpPr>
        <p:spPr/>
        <p:txBody>
          <a:bodyPr/>
          <a:lstStyle/>
          <a:p>
            <a:r>
              <a:rPr lang="en-US" dirty="0" smtClean="0"/>
              <a:t>Chinese 2 (76/200)</a:t>
            </a:r>
          </a:p>
          <a:p>
            <a:r>
              <a:rPr lang="en-US" dirty="0" smtClean="0"/>
              <a:t>Leadership Education &amp; Training 1 (233/250)</a:t>
            </a:r>
          </a:p>
          <a:p>
            <a:r>
              <a:rPr lang="en-US" dirty="0" smtClean="0"/>
              <a:t>Physical Science Honors (168/250)</a:t>
            </a:r>
          </a:p>
          <a:p>
            <a:endParaRPr lang="en-US" dirty="0"/>
          </a:p>
        </p:txBody>
      </p:sp>
    </p:spTree>
    <p:extLst>
      <p:ext uri="{BB962C8B-B14F-4D97-AF65-F5344CB8AC3E}">
        <p14:creationId xmlns:p14="http://schemas.microsoft.com/office/powerpoint/2010/main" val="5285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Courses We Thought Had Met Requirements</a:t>
            </a:r>
            <a:endParaRPr lang="en-US" dirty="0"/>
          </a:p>
        </p:txBody>
      </p:sp>
      <p:sp>
        <p:nvSpPr>
          <p:cNvPr id="6" name="Content Placeholder 5"/>
          <p:cNvSpPr>
            <a:spLocks noGrp="1"/>
          </p:cNvSpPr>
          <p:nvPr>
            <p:ph idx="1"/>
          </p:nvPr>
        </p:nvSpPr>
        <p:spPr/>
        <p:txBody>
          <a:bodyPr>
            <a:normAutofit lnSpcReduction="10000"/>
          </a:bodyPr>
          <a:lstStyle/>
          <a:p>
            <a:r>
              <a:rPr lang="en-US" dirty="0"/>
              <a:t>Analysis of Functions (247/250)</a:t>
            </a:r>
          </a:p>
          <a:p>
            <a:r>
              <a:rPr lang="en-US" dirty="0"/>
              <a:t>Exploring Technology (218/250)</a:t>
            </a:r>
          </a:p>
          <a:p>
            <a:r>
              <a:rPr lang="en-US" dirty="0"/>
              <a:t>M/J Library Skills/Information Literacy (249/250)</a:t>
            </a:r>
          </a:p>
          <a:p>
            <a:r>
              <a:rPr lang="en-US" dirty="0"/>
              <a:t>Marine Science 2 (241/250)</a:t>
            </a:r>
          </a:p>
          <a:p>
            <a:r>
              <a:rPr lang="en-US" dirty="0"/>
              <a:t>Medical Skills &amp; Services (242/250)</a:t>
            </a:r>
          </a:p>
          <a:p>
            <a:r>
              <a:rPr lang="en-US" dirty="0"/>
              <a:t>Physical Science ( 245/250)</a:t>
            </a:r>
          </a:p>
          <a:p>
            <a:r>
              <a:rPr lang="en-US" dirty="0"/>
              <a:t>Technical Design 1 ( 210/250)</a:t>
            </a:r>
          </a:p>
          <a:p>
            <a:endParaRPr lang="en-US" dirty="0"/>
          </a:p>
        </p:txBody>
      </p:sp>
      <p:sp>
        <p:nvSpPr>
          <p:cNvPr id="3" name="Content Placeholder 2"/>
          <p:cNvSpPr>
            <a:spLocks noGrp="1"/>
          </p:cNvSpPr>
          <p:nvPr>
            <p:ph type="body" sz="half" idx="2"/>
          </p:nvPr>
        </p:nvSpPr>
        <p:spPr>
          <a:xfrm>
            <a:off x="1522811" y="3447661"/>
            <a:ext cx="2743915" cy="2743200"/>
          </a:xfrm>
        </p:spPr>
        <p:txBody>
          <a:bodyPr>
            <a:normAutofit/>
          </a:bodyPr>
          <a:lstStyle/>
          <a:p>
            <a:r>
              <a:rPr lang="en-US" u="sng" dirty="0" smtClean="0"/>
              <a:t>Daggered Courses:</a:t>
            </a:r>
          </a:p>
          <a:p>
            <a:r>
              <a:rPr lang="en-US" dirty="0" smtClean="0"/>
              <a:t>Advanced Algebra with Financial Applications</a:t>
            </a:r>
          </a:p>
          <a:p>
            <a:r>
              <a:rPr lang="en-US" dirty="0" smtClean="0"/>
              <a:t>Analytic Geometry</a:t>
            </a:r>
          </a:p>
        </p:txBody>
      </p:sp>
    </p:spTree>
    <p:extLst>
      <p:ext uri="{BB962C8B-B14F-4D97-AF65-F5344CB8AC3E}">
        <p14:creationId xmlns:p14="http://schemas.microsoft.com/office/powerpoint/2010/main" val="22639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CFAC Non-Grant News</a:t>
            </a:r>
            <a:endParaRPr lang="en-US" dirty="0"/>
          </a:p>
        </p:txBody>
      </p:sp>
      <p:sp>
        <p:nvSpPr>
          <p:cNvPr id="3" name="Content Placeholder 2"/>
          <p:cNvSpPr>
            <a:spLocks noGrp="1"/>
          </p:cNvSpPr>
          <p:nvPr>
            <p:ph idx="1"/>
          </p:nvPr>
        </p:nvSpPr>
        <p:spPr/>
        <p:txBody>
          <a:bodyPr/>
          <a:lstStyle/>
          <a:p>
            <a:r>
              <a:rPr lang="en-US" dirty="0" smtClean="0"/>
              <a:t>See handout for course item totals (also on CFAC site)</a:t>
            </a:r>
            <a:endParaRPr lang="en-US" dirty="0" smtClean="0"/>
          </a:p>
          <a:p>
            <a:r>
              <a:rPr lang="en-US" dirty="0" smtClean="0"/>
              <a:t>November </a:t>
            </a:r>
            <a:r>
              <a:rPr lang="en-US" dirty="0" err="1" smtClean="0"/>
              <a:t>Eduphoria</a:t>
            </a:r>
            <a:r>
              <a:rPr lang="en-US" dirty="0" smtClean="0"/>
              <a:t> export </a:t>
            </a:r>
            <a:r>
              <a:rPr lang="en-US" dirty="0" smtClean="0"/>
              <a:t>update (still in progress)</a:t>
            </a:r>
            <a:endParaRPr lang="en-US" dirty="0" smtClean="0"/>
          </a:p>
          <a:p>
            <a:r>
              <a:rPr lang="en-US" dirty="0" smtClean="0"/>
              <a:t>Next </a:t>
            </a:r>
            <a:r>
              <a:rPr lang="en-US" dirty="0" err="1" smtClean="0"/>
              <a:t>Eduphoria</a:t>
            </a:r>
            <a:r>
              <a:rPr lang="en-US" dirty="0" smtClean="0"/>
              <a:t> export – February </a:t>
            </a:r>
            <a:r>
              <a:rPr lang="en-US" dirty="0" smtClean="0"/>
              <a:t>23 </a:t>
            </a:r>
            <a:r>
              <a:rPr lang="en-US" dirty="0" smtClean="0"/>
              <a:t>(changed from March 1</a:t>
            </a:r>
            <a:r>
              <a:rPr lang="en-US" dirty="0" smtClean="0"/>
              <a:t>)</a:t>
            </a:r>
          </a:p>
          <a:p>
            <a:r>
              <a:rPr lang="en-US" dirty="0" smtClean="0"/>
              <a:t>Next </a:t>
            </a:r>
            <a:r>
              <a:rPr lang="en-US" dirty="0" err="1" smtClean="0"/>
              <a:t>Eduphoria</a:t>
            </a:r>
            <a:r>
              <a:rPr lang="en-US" dirty="0" smtClean="0"/>
              <a:t> district report – Friday, January 16</a:t>
            </a:r>
          </a:p>
          <a:p>
            <a:r>
              <a:rPr lang="en-US" dirty="0" smtClean="0"/>
              <a:t>Naval Science 1-4 Item Banks</a:t>
            </a:r>
            <a:endParaRPr lang="en-US" dirty="0" smtClean="0"/>
          </a:p>
          <a:p>
            <a:endParaRPr lang="en-US" dirty="0"/>
          </a:p>
        </p:txBody>
      </p:sp>
    </p:spTree>
    <p:extLst>
      <p:ext uri="{BB962C8B-B14F-4D97-AF65-F5344CB8AC3E}">
        <p14:creationId xmlns:p14="http://schemas.microsoft.com/office/powerpoint/2010/main" val="280244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Teacher Needs</a:t>
            </a:r>
            <a:endParaRPr lang="en-US" dirty="0"/>
          </a:p>
        </p:txBody>
      </p:sp>
      <p:sp>
        <p:nvSpPr>
          <p:cNvPr id="3" name="Content Placeholder 2"/>
          <p:cNvSpPr>
            <a:spLocks noGrp="1"/>
          </p:cNvSpPr>
          <p:nvPr>
            <p:ph idx="1"/>
          </p:nvPr>
        </p:nvSpPr>
        <p:spPr/>
        <p:txBody>
          <a:bodyPr/>
          <a:lstStyle/>
          <a:p>
            <a:r>
              <a:rPr lang="fr-CA" dirty="0" err="1" smtClean="0">
                <a:latin typeface="Corbel" panose="020B0503020204020204" pitchFamily="34" charset="0"/>
              </a:rPr>
              <a:t>Army</a:t>
            </a:r>
            <a:r>
              <a:rPr lang="fr-CA" dirty="0" smtClean="0">
                <a:latin typeface="Corbel" panose="020B0503020204020204" pitchFamily="34" charset="0"/>
              </a:rPr>
              <a:t> </a:t>
            </a:r>
            <a:r>
              <a:rPr lang="fr-CA" dirty="0">
                <a:latin typeface="Corbel" panose="020B0503020204020204" pitchFamily="34" charset="0"/>
              </a:rPr>
              <a:t>JROTC (Leadership </a:t>
            </a:r>
            <a:r>
              <a:rPr lang="fr-CA" dirty="0" err="1">
                <a:latin typeface="Corbel" panose="020B0503020204020204" pitchFamily="34" charset="0"/>
              </a:rPr>
              <a:t>Education</a:t>
            </a:r>
            <a:r>
              <a:rPr lang="fr-CA" dirty="0">
                <a:latin typeface="Corbel" panose="020B0503020204020204" pitchFamily="34" charset="0"/>
              </a:rPr>
              <a:t> &amp; Training)</a:t>
            </a:r>
          </a:p>
          <a:p>
            <a:r>
              <a:rPr lang="fr-CA" dirty="0">
                <a:latin typeface="Corbel" panose="020B0503020204020204" pitchFamily="34" charset="0"/>
              </a:rPr>
              <a:t>Air Force JROTC (Aerospace Science</a:t>
            </a:r>
            <a:r>
              <a:rPr lang="fr-CA" dirty="0" smtClean="0">
                <a:latin typeface="Corbel" panose="020B0503020204020204" pitchFamily="34" charset="0"/>
              </a:rPr>
              <a:t>)</a:t>
            </a:r>
          </a:p>
          <a:p>
            <a:r>
              <a:rPr lang="fr-CA" dirty="0" err="1" smtClean="0">
                <a:latin typeface="Corbel" panose="020B0503020204020204" pitchFamily="34" charset="0"/>
              </a:rPr>
              <a:t>Chinese</a:t>
            </a:r>
            <a:r>
              <a:rPr lang="fr-CA" dirty="0" smtClean="0">
                <a:latin typeface="Corbel" panose="020B0503020204020204" pitchFamily="34" charset="0"/>
              </a:rPr>
              <a:t> </a:t>
            </a:r>
            <a:endParaRPr lang="fr-CA" dirty="0">
              <a:latin typeface="Corbel" panose="020B0503020204020204" pitchFamily="34" charset="0"/>
            </a:endParaRPr>
          </a:p>
          <a:p>
            <a:pPr marL="0" indent="0">
              <a:buNone/>
            </a:pPr>
            <a:endParaRPr lang="en-US" dirty="0"/>
          </a:p>
        </p:txBody>
      </p:sp>
    </p:spTree>
    <p:extLst>
      <p:ext uri="{BB962C8B-B14F-4D97-AF65-F5344CB8AC3E}">
        <p14:creationId xmlns:p14="http://schemas.microsoft.com/office/powerpoint/2010/main" val="34432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Not in Good Standing</a:t>
            </a:r>
            <a:endParaRPr lang="en-US" dirty="0"/>
          </a:p>
        </p:txBody>
      </p:sp>
      <p:sp>
        <p:nvSpPr>
          <p:cNvPr id="3" name="Content Placeholder 2"/>
          <p:cNvSpPr>
            <a:spLocks noGrp="1"/>
          </p:cNvSpPr>
          <p:nvPr>
            <p:ph idx="1"/>
          </p:nvPr>
        </p:nvSpPr>
        <p:spPr/>
        <p:txBody>
          <a:bodyPr/>
          <a:lstStyle/>
          <a:p>
            <a:endParaRPr lang="en-US" dirty="0" smtClean="0"/>
          </a:p>
          <a:p>
            <a:r>
              <a:rPr lang="en-US" dirty="0" smtClean="0"/>
              <a:t>Call me at 407-870-4924 or email  me directly at </a:t>
            </a:r>
            <a:r>
              <a:rPr lang="en-US" dirty="0" smtClean="0">
                <a:hlinkClick r:id="rId2"/>
              </a:rPr>
              <a:t>seaboltj@Osceola.k12.fl.us</a:t>
            </a:r>
            <a:r>
              <a:rPr lang="en-US" dirty="0" smtClean="0"/>
              <a:t> to inquire about your status.</a:t>
            </a:r>
          </a:p>
          <a:p>
            <a:endParaRPr lang="en-US" dirty="0"/>
          </a:p>
          <a:p>
            <a:r>
              <a:rPr lang="en-US" dirty="0" smtClean="0"/>
              <a:t>If you have not met your CFAC contribution and you would like more information regarding the Volusia Fiscal Agent Option, please see or email me.</a:t>
            </a:r>
            <a:endParaRPr lang="en-US" dirty="0"/>
          </a:p>
        </p:txBody>
      </p:sp>
    </p:spTree>
    <p:extLst>
      <p:ext uri="{BB962C8B-B14F-4D97-AF65-F5344CB8AC3E}">
        <p14:creationId xmlns:p14="http://schemas.microsoft.com/office/powerpoint/2010/main" val="53535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57200"/>
            <a:ext cx="9143998" cy="1020762"/>
          </a:xfrm>
        </p:spPr>
        <p:txBody>
          <a:bodyPr>
            <a:normAutofit fontScale="90000"/>
          </a:bodyPr>
          <a:lstStyle/>
          <a:p>
            <a:r>
              <a:rPr lang="en-US" b="1" u="sng" dirty="0" smtClean="0"/>
              <a:t/>
            </a:r>
            <a:br>
              <a:rPr lang="en-US" b="1" u="sng" dirty="0" smtClean="0"/>
            </a:br>
            <a:r>
              <a:rPr lang="en-US" dirty="0">
                <a:solidFill>
                  <a:srgbClr val="FFFF00"/>
                </a:solidFill>
              </a:rPr>
              <a:t/>
            </a:r>
            <a:br>
              <a:rPr lang="en-US" dirty="0">
                <a:solidFill>
                  <a:srgbClr val="FFFF00"/>
                </a:solidFill>
              </a:rPr>
            </a:br>
            <a:r>
              <a:rPr lang="en-US" dirty="0" smtClean="0"/>
              <a:t>District Security Agreements </a:t>
            </a:r>
            <a:r>
              <a:rPr lang="en-US" dirty="0" smtClean="0">
                <a:solidFill>
                  <a:srgbClr val="FF0000"/>
                </a:solidFill>
              </a:rPr>
              <a:t>NOT</a:t>
            </a:r>
            <a:r>
              <a:rPr lang="en-US" dirty="0" smtClean="0"/>
              <a:t> Received</a:t>
            </a:r>
            <a:endParaRPr lang="en-US" dirty="0"/>
          </a:p>
        </p:txBody>
      </p:sp>
      <p:sp>
        <p:nvSpPr>
          <p:cNvPr id="3" name="Content Placeholder 2"/>
          <p:cNvSpPr>
            <a:spLocks noGrp="1"/>
          </p:cNvSpPr>
          <p:nvPr>
            <p:ph sz="half" idx="1"/>
          </p:nvPr>
        </p:nvSpPr>
        <p:spPr/>
        <p:txBody>
          <a:bodyPr>
            <a:normAutofit/>
          </a:bodyPr>
          <a:lstStyle/>
          <a:p>
            <a:r>
              <a:rPr lang="en-US" sz="1400" b="1" dirty="0" smtClean="0"/>
              <a:t>Baker</a:t>
            </a:r>
          </a:p>
          <a:p>
            <a:r>
              <a:rPr lang="en-US" sz="1400" b="1" dirty="0" smtClean="0"/>
              <a:t>Bay</a:t>
            </a:r>
          </a:p>
          <a:p>
            <a:r>
              <a:rPr lang="en-US" sz="1400" b="1" dirty="0" smtClean="0"/>
              <a:t>Brevard</a:t>
            </a:r>
          </a:p>
          <a:p>
            <a:r>
              <a:rPr lang="en-US" sz="1400" b="1" dirty="0" smtClean="0"/>
              <a:t>Calhoun</a:t>
            </a:r>
          </a:p>
          <a:p>
            <a:r>
              <a:rPr lang="en-US" sz="1400" b="1" dirty="0" smtClean="0"/>
              <a:t>Charlotte</a:t>
            </a:r>
          </a:p>
          <a:p>
            <a:r>
              <a:rPr lang="en-US" sz="1400" b="1" dirty="0" smtClean="0"/>
              <a:t>Dixie</a:t>
            </a:r>
          </a:p>
          <a:p>
            <a:r>
              <a:rPr lang="en-US" sz="1400" b="1" dirty="0" smtClean="0"/>
              <a:t>Duval</a:t>
            </a:r>
          </a:p>
          <a:p>
            <a:r>
              <a:rPr lang="en-US" sz="1400" b="1" dirty="0" smtClean="0"/>
              <a:t>Franklin</a:t>
            </a:r>
          </a:p>
          <a:p>
            <a:r>
              <a:rPr lang="en-US" sz="1400" b="1" dirty="0" smtClean="0"/>
              <a:t>FSDB</a:t>
            </a:r>
            <a:endParaRPr lang="en-US" sz="1400" b="1" dirty="0"/>
          </a:p>
        </p:txBody>
      </p:sp>
      <p:sp>
        <p:nvSpPr>
          <p:cNvPr id="4" name="Content Placeholder 3"/>
          <p:cNvSpPr>
            <a:spLocks noGrp="1"/>
          </p:cNvSpPr>
          <p:nvPr>
            <p:ph sz="half" idx="2"/>
          </p:nvPr>
        </p:nvSpPr>
        <p:spPr>
          <a:xfrm>
            <a:off x="4372989" y="1905000"/>
            <a:ext cx="4420749" cy="4267200"/>
          </a:xfrm>
        </p:spPr>
        <p:txBody>
          <a:bodyPr>
            <a:normAutofit/>
          </a:bodyPr>
          <a:lstStyle/>
          <a:p>
            <a:r>
              <a:rPr lang="en-US" sz="1400" b="1" dirty="0" smtClean="0"/>
              <a:t>FSU Lab School</a:t>
            </a:r>
          </a:p>
          <a:p>
            <a:r>
              <a:rPr lang="en-US" sz="1400" b="1" dirty="0" smtClean="0"/>
              <a:t>Gadsden</a:t>
            </a:r>
          </a:p>
          <a:p>
            <a:r>
              <a:rPr lang="en-US" sz="1400" b="1" dirty="0" smtClean="0"/>
              <a:t>Gilchrist</a:t>
            </a:r>
          </a:p>
          <a:p>
            <a:r>
              <a:rPr lang="en-US" sz="1400" b="1" dirty="0" smtClean="0"/>
              <a:t>Glades</a:t>
            </a:r>
          </a:p>
          <a:p>
            <a:r>
              <a:rPr lang="en-US" sz="1400" b="1" dirty="0" smtClean="0"/>
              <a:t>Gulf</a:t>
            </a:r>
          </a:p>
          <a:p>
            <a:r>
              <a:rPr lang="en-US" sz="1400" b="1" dirty="0" smtClean="0"/>
              <a:t>Hamilton</a:t>
            </a:r>
          </a:p>
          <a:p>
            <a:r>
              <a:rPr lang="en-US" sz="1400" b="1" dirty="0" smtClean="0"/>
              <a:t>Hardee</a:t>
            </a:r>
          </a:p>
          <a:p>
            <a:r>
              <a:rPr lang="en-US" sz="1400" b="1" dirty="0" smtClean="0"/>
              <a:t>Indian River</a:t>
            </a:r>
          </a:p>
          <a:p>
            <a:r>
              <a:rPr lang="en-US" sz="1400" b="1" dirty="0" smtClean="0"/>
              <a:t>Jefferson</a:t>
            </a:r>
          </a:p>
          <a:p>
            <a:pPr marL="0" indent="0">
              <a:buNone/>
            </a:pPr>
            <a:endParaRPr lang="en-US" sz="1400" dirty="0" smtClean="0"/>
          </a:p>
          <a:p>
            <a:endParaRPr lang="en-US" sz="1400" dirty="0"/>
          </a:p>
        </p:txBody>
      </p:sp>
      <p:sp>
        <p:nvSpPr>
          <p:cNvPr id="5" name="TextBox 4"/>
          <p:cNvSpPr txBox="1"/>
          <p:nvPr/>
        </p:nvSpPr>
        <p:spPr>
          <a:xfrm>
            <a:off x="6738853" y="1790294"/>
            <a:ext cx="2136710" cy="300082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1400" b="1" dirty="0" smtClean="0"/>
              <a:t> Leon</a:t>
            </a:r>
          </a:p>
          <a:p>
            <a:pPr marL="342900" indent="-342900">
              <a:lnSpc>
                <a:spcPct val="90000"/>
              </a:lnSpc>
              <a:buFont typeface="Arial" panose="020B0604020202020204" pitchFamily="34" charset="0"/>
              <a:buChar char="•"/>
            </a:pPr>
            <a:endParaRPr lang="en-US" sz="1400" b="1" dirty="0"/>
          </a:p>
          <a:p>
            <a:pPr marL="342900" indent="-342900">
              <a:lnSpc>
                <a:spcPct val="90000"/>
              </a:lnSpc>
              <a:buFont typeface="Arial" panose="020B0604020202020204" pitchFamily="34" charset="0"/>
              <a:buChar char="•"/>
            </a:pPr>
            <a:r>
              <a:rPr lang="en-US" sz="1400" b="1" dirty="0" smtClean="0"/>
              <a:t>Martin</a:t>
            </a:r>
          </a:p>
          <a:p>
            <a:pPr marL="342900" indent="-342900">
              <a:lnSpc>
                <a:spcPct val="90000"/>
              </a:lnSpc>
              <a:buFont typeface="Arial" panose="020B0604020202020204" pitchFamily="34" charset="0"/>
              <a:buChar char="•"/>
            </a:pPr>
            <a:endParaRPr lang="en-US" sz="1400" b="1" dirty="0"/>
          </a:p>
          <a:p>
            <a:pPr marL="342900" indent="-342900">
              <a:lnSpc>
                <a:spcPct val="90000"/>
              </a:lnSpc>
              <a:buFont typeface="Arial" panose="020B0604020202020204" pitchFamily="34" charset="0"/>
              <a:buChar char="•"/>
            </a:pPr>
            <a:r>
              <a:rPr lang="en-US" sz="1400" b="1" dirty="0" smtClean="0"/>
              <a:t>Palm Beach</a:t>
            </a:r>
          </a:p>
          <a:p>
            <a:pPr marL="342900" indent="-342900">
              <a:lnSpc>
                <a:spcPct val="90000"/>
              </a:lnSpc>
              <a:buFont typeface="Arial" panose="020B0604020202020204" pitchFamily="34" charset="0"/>
              <a:buChar char="•"/>
            </a:pPr>
            <a:endParaRPr lang="en-US" sz="1400" b="1" dirty="0"/>
          </a:p>
          <a:p>
            <a:pPr marL="342900" indent="-342900">
              <a:lnSpc>
                <a:spcPct val="90000"/>
              </a:lnSpc>
              <a:buFont typeface="Arial" panose="020B0604020202020204" pitchFamily="34" charset="0"/>
              <a:buChar char="•"/>
            </a:pPr>
            <a:r>
              <a:rPr lang="en-US" sz="1400" b="1" dirty="0" smtClean="0"/>
              <a:t>PK </a:t>
            </a:r>
            <a:r>
              <a:rPr lang="en-US" sz="1400" b="1" dirty="0" err="1" smtClean="0"/>
              <a:t>Yonge</a:t>
            </a:r>
            <a:r>
              <a:rPr lang="en-US" sz="1400" b="1" dirty="0" smtClean="0"/>
              <a:t/>
            </a:r>
            <a:br>
              <a:rPr lang="en-US" sz="1400" b="1" dirty="0" smtClean="0"/>
            </a:br>
            <a:endParaRPr lang="en-US" sz="1400" b="1" dirty="0" smtClean="0"/>
          </a:p>
          <a:p>
            <a:pPr marL="342900" indent="-342900">
              <a:lnSpc>
                <a:spcPct val="90000"/>
              </a:lnSpc>
              <a:buFont typeface="Arial" panose="020B0604020202020204" pitchFamily="34" charset="0"/>
              <a:buChar char="•"/>
            </a:pPr>
            <a:r>
              <a:rPr lang="en-US" sz="1400" b="1" dirty="0" smtClean="0"/>
              <a:t>Seminole</a:t>
            </a:r>
          </a:p>
          <a:p>
            <a:pPr marL="342900" indent="-342900">
              <a:lnSpc>
                <a:spcPct val="90000"/>
              </a:lnSpc>
              <a:buFont typeface="Arial" panose="020B0604020202020204" pitchFamily="34" charset="0"/>
              <a:buChar char="•"/>
            </a:pPr>
            <a:endParaRPr lang="en-US" sz="1400" b="1" dirty="0"/>
          </a:p>
          <a:p>
            <a:pPr marL="342900" indent="-342900">
              <a:lnSpc>
                <a:spcPct val="90000"/>
              </a:lnSpc>
              <a:buFont typeface="Arial" panose="020B0604020202020204" pitchFamily="34" charset="0"/>
              <a:buChar char="•"/>
            </a:pPr>
            <a:r>
              <a:rPr lang="en-US" sz="1400" b="1" dirty="0" smtClean="0"/>
              <a:t>St. Johns</a:t>
            </a:r>
          </a:p>
          <a:p>
            <a:pPr marL="342900" indent="-342900">
              <a:lnSpc>
                <a:spcPct val="90000"/>
              </a:lnSpc>
              <a:buFont typeface="Arial" panose="020B0604020202020204" pitchFamily="34" charset="0"/>
              <a:buChar char="•"/>
            </a:pPr>
            <a:endParaRPr lang="en-US" sz="1400" b="1" dirty="0"/>
          </a:p>
          <a:p>
            <a:pPr marL="342900" indent="-342900">
              <a:lnSpc>
                <a:spcPct val="90000"/>
              </a:lnSpc>
              <a:buFont typeface="Arial" panose="020B0604020202020204" pitchFamily="34" charset="0"/>
              <a:buChar char="•"/>
            </a:pPr>
            <a:r>
              <a:rPr lang="en-US" sz="1400" b="1" dirty="0" smtClean="0"/>
              <a:t>Suwanee</a:t>
            </a:r>
            <a:endParaRPr lang="en-US" sz="1400" b="1" dirty="0" smtClean="0"/>
          </a:p>
          <a:p>
            <a:pPr marL="342900" indent="-342900">
              <a:lnSpc>
                <a:spcPct val="90000"/>
              </a:lnSpc>
              <a:buFont typeface="Arial" panose="020B0604020202020204" pitchFamily="34" charset="0"/>
              <a:buChar char="•"/>
            </a:pPr>
            <a:endParaRPr lang="en-US" sz="1400" dirty="0"/>
          </a:p>
          <a:p>
            <a:pPr marL="342900" indent="-342900">
              <a:lnSpc>
                <a:spcPct val="90000"/>
              </a:lnSpc>
              <a:buFont typeface="Arial" panose="020B0604020202020204" pitchFamily="34" charset="0"/>
              <a:buChar char="•"/>
            </a:pPr>
            <a:endParaRPr lang="en-US" sz="1400" dirty="0" smtClean="0"/>
          </a:p>
        </p:txBody>
      </p:sp>
      <p:sp>
        <p:nvSpPr>
          <p:cNvPr id="6" name="TextBox 5"/>
          <p:cNvSpPr txBox="1"/>
          <p:nvPr/>
        </p:nvSpPr>
        <p:spPr>
          <a:xfrm>
            <a:off x="6417192" y="4988922"/>
            <a:ext cx="5103355" cy="1421928"/>
          </a:xfrm>
          <a:prstGeom prst="rect">
            <a:avLst/>
          </a:prstGeom>
          <a:noFill/>
        </p:spPr>
        <p:txBody>
          <a:bodyPr wrap="square" rtlCol="0">
            <a:spAutoFit/>
          </a:bodyPr>
          <a:lstStyle/>
          <a:p>
            <a:pPr>
              <a:lnSpc>
                <a:spcPct val="90000"/>
              </a:lnSpc>
            </a:pPr>
            <a:r>
              <a:rPr lang="en-US" sz="2400" b="1" dirty="0" smtClean="0">
                <a:solidFill>
                  <a:srgbClr val="FFFF00"/>
                </a:solidFill>
              </a:rPr>
              <a:t>If you are </a:t>
            </a:r>
            <a:r>
              <a:rPr lang="en-US" sz="2400" b="1" dirty="0" smtClean="0">
                <a:solidFill>
                  <a:srgbClr val="FFFF00"/>
                </a:solidFill>
              </a:rPr>
              <a:t>on </a:t>
            </a:r>
            <a:r>
              <a:rPr lang="en-US" sz="2400" b="1" dirty="0" smtClean="0">
                <a:solidFill>
                  <a:srgbClr val="FFFF00"/>
                </a:solidFill>
              </a:rPr>
              <a:t>this list, please see Carlos </a:t>
            </a:r>
            <a:r>
              <a:rPr lang="en-US" sz="2400" b="1" dirty="0" err="1" smtClean="0">
                <a:solidFill>
                  <a:srgbClr val="FFFF00"/>
                </a:solidFill>
              </a:rPr>
              <a:t>Caban</a:t>
            </a:r>
            <a:r>
              <a:rPr lang="en-US" sz="2400" b="1" dirty="0" smtClean="0">
                <a:solidFill>
                  <a:srgbClr val="FFFF00"/>
                </a:solidFill>
              </a:rPr>
              <a:t> for a copy of this agreement.  </a:t>
            </a:r>
            <a:r>
              <a:rPr lang="en-US" sz="2400" b="1" dirty="0" smtClean="0">
                <a:solidFill>
                  <a:srgbClr val="FFFF00"/>
                </a:solidFill>
              </a:rPr>
              <a:t>Electronic copies are on the CFAC website</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139961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2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977</TotalTime>
  <Words>492</Words>
  <Application>Microsoft Office PowerPoint</Application>
  <PresentationFormat>Widescreen</PresentationFormat>
  <Paragraphs>110</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Consolas</vt:lpstr>
      <vt:lpstr>Corbel</vt:lpstr>
      <vt:lpstr>Chalkboard 16x9</vt:lpstr>
      <vt:lpstr>1_Chalkboard 16x9</vt:lpstr>
      <vt:lpstr>2_Chalkboard 16x9</vt:lpstr>
      <vt:lpstr>Central Florida Assessment Collaborative</vt:lpstr>
      <vt:lpstr>Grant Courses that Met 250 Item Requirement (see handout)</vt:lpstr>
      <vt:lpstr>Grant Courses that Met 250 Item Requirement Continued…(see handout)</vt:lpstr>
      <vt:lpstr>Courses Short on 250 Item Requirement</vt:lpstr>
      <vt:lpstr>Grant Courses We Thought Had Met Requirements</vt:lpstr>
      <vt:lpstr>CFAC Non-Grant News</vt:lpstr>
      <vt:lpstr>Greatest Teacher Needs</vt:lpstr>
      <vt:lpstr>Members Not in Good Standing</vt:lpstr>
      <vt:lpstr>  District Security Agreements NOT Received</vt:lpstr>
      <vt:lpstr>Tests Built in IBTP</vt:lpstr>
      <vt:lpstr>Blueprints Shared</vt:lpstr>
    </vt:vector>
  </TitlesOfParts>
  <Company>Osceola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Florida Assessment Collaborative</dc:title>
  <dc:creator>Justin Seabolt</dc:creator>
  <cp:lastModifiedBy>Justin Seabolt</cp:lastModifiedBy>
  <cp:revision>26</cp:revision>
  <dcterms:created xsi:type="dcterms:W3CDTF">2014-11-10T14:09:23Z</dcterms:created>
  <dcterms:modified xsi:type="dcterms:W3CDTF">2015-01-13T22:20:06Z</dcterms:modified>
</cp:coreProperties>
</file>